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50"/>
  </p:notesMasterIdLst>
  <p:sldIdLst>
    <p:sldId id="368" r:id="rId2"/>
    <p:sldId id="258" r:id="rId3"/>
    <p:sldId id="259" r:id="rId4"/>
    <p:sldId id="322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34" r:id="rId17"/>
    <p:sldId id="335" r:id="rId18"/>
    <p:sldId id="336" r:id="rId19"/>
    <p:sldId id="337" r:id="rId20"/>
    <p:sldId id="338" r:id="rId21"/>
    <p:sldId id="339" r:id="rId22"/>
    <p:sldId id="340" r:id="rId23"/>
    <p:sldId id="341" r:id="rId24"/>
    <p:sldId id="342" r:id="rId25"/>
    <p:sldId id="343" r:id="rId26"/>
    <p:sldId id="344" r:id="rId27"/>
    <p:sldId id="345" r:id="rId28"/>
    <p:sldId id="346" r:id="rId29"/>
    <p:sldId id="347" r:id="rId30"/>
    <p:sldId id="366" r:id="rId31"/>
    <p:sldId id="349" r:id="rId32"/>
    <p:sldId id="350" r:id="rId33"/>
    <p:sldId id="351" r:id="rId34"/>
    <p:sldId id="352" r:id="rId35"/>
    <p:sldId id="353" r:id="rId36"/>
    <p:sldId id="354" r:id="rId37"/>
    <p:sldId id="355" r:id="rId38"/>
    <p:sldId id="356" r:id="rId39"/>
    <p:sldId id="357" r:id="rId40"/>
    <p:sldId id="367" r:id="rId41"/>
    <p:sldId id="359" r:id="rId42"/>
    <p:sldId id="360" r:id="rId43"/>
    <p:sldId id="361" r:id="rId44"/>
    <p:sldId id="362" r:id="rId45"/>
    <p:sldId id="363" r:id="rId46"/>
    <p:sldId id="364" r:id="rId47"/>
    <p:sldId id="365" r:id="rId48"/>
    <p:sldId id="369" r:id="rId4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475" y="6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23" d="100"/>
          <a:sy n="123" d="100"/>
        </p:scale>
        <p:origin x="37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6E8CF2-5685-4BAB-A84B-AA6D99DDFD83}" type="datetimeFigureOut">
              <a:rPr lang="ko-KR" altLang="en-US" smtClean="0"/>
              <a:t>2019-02-24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F32309-8524-4084-AC79-A8A4934ADF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994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solidFill>
          <a:srgbClr val="FAB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 userDrawn="1"/>
        </p:nvSpPr>
        <p:spPr>
          <a:xfrm>
            <a:off x="0" y="4509121"/>
            <a:ext cx="9144000" cy="2333600"/>
          </a:xfrm>
          <a:custGeom>
            <a:avLst/>
            <a:gdLst>
              <a:gd name="connsiteX0" fmla="*/ 0 w 9144000"/>
              <a:gd name="connsiteY0" fmla="*/ 0 h 1584176"/>
              <a:gd name="connsiteX1" fmla="*/ 9144000 w 9144000"/>
              <a:gd name="connsiteY1" fmla="*/ 0 h 1584176"/>
              <a:gd name="connsiteX2" fmla="*/ 9144000 w 9144000"/>
              <a:gd name="connsiteY2" fmla="*/ 1584176 h 1584176"/>
              <a:gd name="connsiteX3" fmla="*/ 0 w 9144000"/>
              <a:gd name="connsiteY3" fmla="*/ 1584176 h 1584176"/>
              <a:gd name="connsiteX4" fmla="*/ 0 w 9144000"/>
              <a:gd name="connsiteY4" fmla="*/ 0 h 1584176"/>
              <a:gd name="connsiteX0" fmla="*/ 0 w 9144000"/>
              <a:gd name="connsiteY0" fmla="*/ 0 h 1584176"/>
              <a:gd name="connsiteX1" fmla="*/ 2416629 w 9144000"/>
              <a:gd name="connsiteY1" fmla="*/ 1758 h 1584176"/>
              <a:gd name="connsiteX2" fmla="*/ 9144000 w 9144000"/>
              <a:gd name="connsiteY2" fmla="*/ 0 h 1584176"/>
              <a:gd name="connsiteX3" fmla="*/ 9144000 w 9144000"/>
              <a:gd name="connsiteY3" fmla="*/ 1584176 h 1584176"/>
              <a:gd name="connsiteX4" fmla="*/ 0 w 9144000"/>
              <a:gd name="connsiteY4" fmla="*/ 1584176 h 1584176"/>
              <a:gd name="connsiteX5" fmla="*/ 0 w 9144000"/>
              <a:gd name="connsiteY5" fmla="*/ 0 h 1584176"/>
              <a:gd name="connsiteX0" fmla="*/ 0 w 9144000"/>
              <a:gd name="connsiteY0" fmla="*/ 488099 h 2072275"/>
              <a:gd name="connsiteX1" fmla="*/ 2416629 w 9144000"/>
              <a:gd name="connsiteY1" fmla="*/ 0 h 2072275"/>
              <a:gd name="connsiteX2" fmla="*/ 9144000 w 9144000"/>
              <a:gd name="connsiteY2" fmla="*/ 488099 h 2072275"/>
              <a:gd name="connsiteX3" fmla="*/ 9144000 w 9144000"/>
              <a:gd name="connsiteY3" fmla="*/ 2072275 h 2072275"/>
              <a:gd name="connsiteX4" fmla="*/ 0 w 9144000"/>
              <a:gd name="connsiteY4" fmla="*/ 2072275 h 2072275"/>
              <a:gd name="connsiteX5" fmla="*/ 0 w 9144000"/>
              <a:gd name="connsiteY5" fmla="*/ 488099 h 2072275"/>
              <a:gd name="connsiteX0" fmla="*/ 0 w 9144000"/>
              <a:gd name="connsiteY0" fmla="*/ 488099 h 2072275"/>
              <a:gd name="connsiteX1" fmla="*/ 2416629 w 9144000"/>
              <a:gd name="connsiteY1" fmla="*/ 0 h 2072275"/>
              <a:gd name="connsiteX2" fmla="*/ 6912429 w 9144000"/>
              <a:gd name="connsiteY2" fmla="*/ 326572 h 2072275"/>
              <a:gd name="connsiteX3" fmla="*/ 9144000 w 9144000"/>
              <a:gd name="connsiteY3" fmla="*/ 488099 h 2072275"/>
              <a:gd name="connsiteX4" fmla="*/ 9144000 w 9144000"/>
              <a:gd name="connsiteY4" fmla="*/ 2072275 h 2072275"/>
              <a:gd name="connsiteX5" fmla="*/ 0 w 9144000"/>
              <a:gd name="connsiteY5" fmla="*/ 2072275 h 2072275"/>
              <a:gd name="connsiteX6" fmla="*/ 0 w 9144000"/>
              <a:gd name="connsiteY6" fmla="*/ 488099 h 2072275"/>
              <a:gd name="connsiteX0" fmla="*/ 0 w 9144000"/>
              <a:gd name="connsiteY0" fmla="*/ 498985 h 2083161"/>
              <a:gd name="connsiteX1" fmla="*/ 2231571 w 9144000"/>
              <a:gd name="connsiteY1" fmla="*/ 0 h 2083161"/>
              <a:gd name="connsiteX2" fmla="*/ 6912429 w 9144000"/>
              <a:gd name="connsiteY2" fmla="*/ 337458 h 2083161"/>
              <a:gd name="connsiteX3" fmla="*/ 9144000 w 9144000"/>
              <a:gd name="connsiteY3" fmla="*/ 498985 h 2083161"/>
              <a:gd name="connsiteX4" fmla="*/ 9144000 w 9144000"/>
              <a:gd name="connsiteY4" fmla="*/ 2083161 h 2083161"/>
              <a:gd name="connsiteX5" fmla="*/ 0 w 9144000"/>
              <a:gd name="connsiteY5" fmla="*/ 2083161 h 2083161"/>
              <a:gd name="connsiteX6" fmla="*/ 0 w 9144000"/>
              <a:gd name="connsiteY6" fmla="*/ 498985 h 2083161"/>
              <a:gd name="connsiteX0" fmla="*/ 0 w 9144000"/>
              <a:gd name="connsiteY0" fmla="*/ 499118 h 2083294"/>
              <a:gd name="connsiteX1" fmla="*/ 2231571 w 9144000"/>
              <a:gd name="connsiteY1" fmla="*/ 133 h 2083294"/>
              <a:gd name="connsiteX2" fmla="*/ 6912429 w 9144000"/>
              <a:gd name="connsiteY2" fmla="*/ 337591 h 2083294"/>
              <a:gd name="connsiteX3" fmla="*/ 9144000 w 9144000"/>
              <a:gd name="connsiteY3" fmla="*/ 499118 h 2083294"/>
              <a:gd name="connsiteX4" fmla="*/ 9144000 w 9144000"/>
              <a:gd name="connsiteY4" fmla="*/ 2083294 h 2083294"/>
              <a:gd name="connsiteX5" fmla="*/ 0 w 9144000"/>
              <a:gd name="connsiteY5" fmla="*/ 2083294 h 2083294"/>
              <a:gd name="connsiteX6" fmla="*/ 0 w 9144000"/>
              <a:gd name="connsiteY6" fmla="*/ 499118 h 2083294"/>
              <a:gd name="connsiteX0" fmla="*/ 0 w 9144000"/>
              <a:gd name="connsiteY0" fmla="*/ 499197 h 2083373"/>
              <a:gd name="connsiteX1" fmla="*/ 2231571 w 9144000"/>
              <a:gd name="connsiteY1" fmla="*/ 212 h 2083373"/>
              <a:gd name="connsiteX2" fmla="*/ 6912429 w 9144000"/>
              <a:gd name="connsiteY2" fmla="*/ 337670 h 2083373"/>
              <a:gd name="connsiteX3" fmla="*/ 9144000 w 9144000"/>
              <a:gd name="connsiteY3" fmla="*/ 499197 h 2083373"/>
              <a:gd name="connsiteX4" fmla="*/ 9144000 w 9144000"/>
              <a:gd name="connsiteY4" fmla="*/ 2083373 h 2083373"/>
              <a:gd name="connsiteX5" fmla="*/ 0 w 9144000"/>
              <a:gd name="connsiteY5" fmla="*/ 2083373 h 2083373"/>
              <a:gd name="connsiteX6" fmla="*/ 0 w 9144000"/>
              <a:gd name="connsiteY6" fmla="*/ 499197 h 2083373"/>
              <a:gd name="connsiteX0" fmla="*/ 0 w 9144000"/>
              <a:gd name="connsiteY0" fmla="*/ 500093 h 2084269"/>
              <a:gd name="connsiteX1" fmla="*/ 2231571 w 9144000"/>
              <a:gd name="connsiteY1" fmla="*/ 1108 h 2084269"/>
              <a:gd name="connsiteX2" fmla="*/ 6912429 w 9144000"/>
              <a:gd name="connsiteY2" fmla="*/ 338566 h 2084269"/>
              <a:gd name="connsiteX3" fmla="*/ 9144000 w 9144000"/>
              <a:gd name="connsiteY3" fmla="*/ 500093 h 2084269"/>
              <a:gd name="connsiteX4" fmla="*/ 9144000 w 9144000"/>
              <a:gd name="connsiteY4" fmla="*/ 2084269 h 2084269"/>
              <a:gd name="connsiteX5" fmla="*/ 0 w 9144000"/>
              <a:gd name="connsiteY5" fmla="*/ 2084269 h 2084269"/>
              <a:gd name="connsiteX6" fmla="*/ 0 w 9144000"/>
              <a:gd name="connsiteY6" fmla="*/ 500093 h 2084269"/>
              <a:gd name="connsiteX0" fmla="*/ 0 w 9144000"/>
              <a:gd name="connsiteY0" fmla="*/ 500093 h 2084269"/>
              <a:gd name="connsiteX1" fmla="*/ 2231571 w 9144000"/>
              <a:gd name="connsiteY1" fmla="*/ 1108 h 2084269"/>
              <a:gd name="connsiteX2" fmla="*/ 4550229 w 9144000"/>
              <a:gd name="connsiteY2" fmla="*/ 175281 h 2084269"/>
              <a:gd name="connsiteX3" fmla="*/ 6912429 w 9144000"/>
              <a:gd name="connsiteY3" fmla="*/ 338566 h 2084269"/>
              <a:gd name="connsiteX4" fmla="*/ 9144000 w 9144000"/>
              <a:gd name="connsiteY4" fmla="*/ 500093 h 2084269"/>
              <a:gd name="connsiteX5" fmla="*/ 9144000 w 9144000"/>
              <a:gd name="connsiteY5" fmla="*/ 2084269 h 2084269"/>
              <a:gd name="connsiteX6" fmla="*/ 0 w 9144000"/>
              <a:gd name="connsiteY6" fmla="*/ 2084269 h 2084269"/>
              <a:gd name="connsiteX7" fmla="*/ 0 w 9144000"/>
              <a:gd name="connsiteY7" fmla="*/ 500093 h 2084269"/>
              <a:gd name="connsiteX0" fmla="*/ 0 w 9144000"/>
              <a:gd name="connsiteY0" fmla="*/ 500093 h 2084269"/>
              <a:gd name="connsiteX1" fmla="*/ 2231571 w 9144000"/>
              <a:gd name="connsiteY1" fmla="*/ 1108 h 2084269"/>
              <a:gd name="connsiteX2" fmla="*/ 4517571 w 9144000"/>
              <a:gd name="connsiteY2" fmla="*/ 621596 h 2084269"/>
              <a:gd name="connsiteX3" fmla="*/ 6912429 w 9144000"/>
              <a:gd name="connsiteY3" fmla="*/ 338566 h 2084269"/>
              <a:gd name="connsiteX4" fmla="*/ 9144000 w 9144000"/>
              <a:gd name="connsiteY4" fmla="*/ 500093 h 2084269"/>
              <a:gd name="connsiteX5" fmla="*/ 9144000 w 9144000"/>
              <a:gd name="connsiteY5" fmla="*/ 2084269 h 2084269"/>
              <a:gd name="connsiteX6" fmla="*/ 0 w 9144000"/>
              <a:gd name="connsiteY6" fmla="*/ 2084269 h 2084269"/>
              <a:gd name="connsiteX7" fmla="*/ 0 w 9144000"/>
              <a:gd name="connsiteY7" fmla="*/ 500093 h 2084269"/>
              <a:gd name="connsiteX0" fmla="*/ 0 w 9144000"/>
              <a:gd name="connsiteY0" fmla="*/ 500093 h 2084269"/>
              <a:gd name="connsiteX1" fmla="*/ 2231571 w 9144000"/>
              <a:gd name="connsiteY1" fmla="*/ 1108 h 2084269"/>
              <a:gd name="connsiteX2" fmla="*/ 4517571 w 9144000"/>
              <a:gd name="connsiteY2" fmla="*/ 621596 h 2084269"/>
              <a:gd name="connsiteX3" fmla="*/ 6912429 w 9144000"/>
              <a:gd name="connsiteY3" fmla="*/ 338566 h 2084269"/>
              <a:gd name="connsiteX4" fmla="*/ 9144000 w 9144000"/>
              <a:gd name="connsiteY4" fmla="*/ 500093 h 2084269"/>
              <a:gd name="connsiteX5" fmla="*/ 9144000 w 9144000"/>
              <a:gd name="connsiteY5" fmla="*/ 2084269 h 2084269"/>
              <a:gd name="connsiteX6" fmla="*/ 0 w 9144000"/>
              <a:gd name="connsiteY6" fmla="*/ 2084269 h 2084269"/>
              <a:gd name="connsiteX7" fmla="*/ 0 w 9144000"/>
              <a:gd name="connsiteY7" fmla="*/ 500093 h 2084269"/>
              <a:gd name="connsiteX0" fmla="*/ 0 w 9144000"/>
              <a:gd name="connsiteY0" fmla="*/ 500093 h 2084269"/>
              <a:gd name="connsiteX1" fmla="*/ 2231571 w 9144000"/>
              <a:gd name="connsiteY1" fmla="*/ 1108 h 2084269"/>
              <a:gd name="connsiteX2" fmla="*/ 4517571 w 9144000"/>
              <a:gd name="connsiteY2" fmla="*/ 621596 h 2084269"/>
              <a:gd name="connsiteX3" fmla="*/ 6912429 w 9144000"/>
              <a:gd name="connsiteY3" fmla="*/ 338566 h 2084269"/>
              <a:gd name="connsiteX4" fmla="*/ 9144000 w 9144000"/>
              <a:gd name="connsiteY4" fmla="*/ 500093 h 2084269"/>
              <a:gd name="connsiteX5" fmla="*/ 9144000 w 9144000"/>
              <a:gd name="connsiteY5" fmla="*/ 2084269 h 2084269"/>
              <a:gd name="connsiteX6" fmla="*/ 0 w 9144000"/>
              <a:gd name="connsiteY6" fmla="*/ 2084269 h 2084269"/>
              <a:gd name="connsiteX7" fmla="*/ 0 w 9144000"/>
              <a:gd name="connsiteY7" fmla="*/ 500093 h 2084269"/>
              <a:gd name="connsiteX0" fmla="*/ 0 w 9144000"/>
              <a:gd name="connsiteY0" fmla="*/ 500093 h 2084269"/>
              <a:gd name="connsiteX1" fmla="*/ 2231571 w 9144000"/>
              <a:gd name="connsiteY1" fmla="*/ 1108 h 2084269"/>
              <a:gd name="connsiteX2" fmla="*/ 4539343 w 9144000"/>
              <a:gd name="connsiteY2" fmla="*/ 741338 h 2084269"/>
              <a:gd name="connsiteX3" fmla="*/ 6912429 w 9144000"/>
              <a:gd name="connsiteY3" fmla="*/ 338566 h 2084269"/>
              <a:gd name="connsiteX4" fmla="*/ 9144000 w 9144000"/>
              <a:gd name="connsiteY4" fmla="*/ 500093 h 2084269"/>
              <a:gd name="connsiteX5" fmla="*/ 9144000 w 9144000"/>
              <a:gd name="connsiteY5" fmla="*/ 2084269 h 2084269"/>
              <a:gd name="connsiteX6" fmla="*/ 0 w 9144000"/>
              <a:gd name="connsiteY6" fmla="*/ 2084269 h 2084269"/>
              <a:gd name="connsiteX7" fmla="*/ 0 w 9144000"/>
              <a:gd name="connsiteY7" fmla="*/ 500093 h 2084269"/>
              <a:gd name="connsiteX0" fmla="*/ 0 w 9144000"/>
              <a:gd name="connsiteY0" fmla="*/ 500093 h 2084269"/>
              <a:gd name="connsiteX1" fmla="*/ 2231571 w 9144000"/>
              <a:gd name="connsiteY1" fmla="*/ 1108 h 2084269"/>
              <a:gd name="connsiteX2" fmla="*/ 4539343 w 9144000"/>
              <a:gd name="connsiteY2" fmla="*/ 741338 h 2084269"/>
              <a:gd name="connsiteX3" fmla="*/ 6912429 w 9144000"/>
              <a:gd name="connsiteY3" fmla="*/ 338566 h 2084269"/>
              <a:gd name="connsiteX4" fmla="*/ 9144000 w 9144000"/>
              <a:gd name="connsiteY4" fmla="*/ 500093 h 2084269"/>
              <a:gd name="connsiteX5" fmla="*/ 9144000 w 9144000"/>
              <a:gd name="connsiteY5" fmla="*/ 2084269 h 2084269"/>
              <a:gd name="connsiteX6" fmla="*/ 0 w 9144000"/>
              <a:gd name="connsiteY6" fmla="*/ 2084269 h 2084269"/>
              <a:gd name="connsiteX7" fmla="*/ 0 w 9144000"/>
              <a:gd name="connsiteY7" fmla="*/ 500093 h 2084269"/>
              <a:gd name="connsiteX0" fmla="*/ 0 w 9144000"/>
              <a:gd name="connsiteY0" fmla="*/ 500093 h 2084269"/>
              <a:gd name="connsiteX1" fmla="*/ 2231571 w 9144000"/>
              <a:gd name="connsiteY1" fmla="*/ 1108 h 2084269"/>
              <a:gd name="connsiteX2" fmla="*/ 4539343 w 9144000"/>
              <a:gd name="connsiteY2" fmla="*/ 741338 h 2084269"/>
              <a:gd name="connsiteX3" fmla="*/ 6912429 w 9144000"/>
              <a:gd name="connsiteY3" fmla="*/ 338566 h 2084269"/>
              <a:gd name="connsiteX4" fmla="*/ 9144000 w 9144000"/>
              <a:gd name="connsiteY4" fmla="*/ 500093 h 2084269"/>
              <a:gd name="connsiteX5" fmla="*/ 9144000 w 9144000"/>
              <a:gd name="connsiteY5" fmla="*/ 2084269 h 2084269"/>
              <a:gd name="connsiteX6" fmla="*/ 0 w 9144000"/>
              <a:gd name="connsiteY6" fmla="*/ 2084269 h 2084269"/>
              <a:gd name="connsiteX7" fmla="*/ 0 w 9144000"/>
              <a:gd name="connsiteY7" fmla="*/ 500093 h 2084269"/>
              <a:gd name="connsiteX0" fmla="*/ 0 w 9144000"/>
              <a:gd name="connsiteY0" fmla="*/ 500093 h 2084269"/>
              <a:gd name="connsiteX1" fmla="*/ 2231571 w 9144000"/>
              <a:gd name="connsiteY1" fmla="*/ 1108 h 2084269"/>
              <a:gd name="connsiteX2" fmla="*/ 4539343 w 9144000"/>
              <a:gd name="connsiteY2" fmla="*/ 741338 h 2084269"/>
              <a:gd name="connsiteX3" fmla="*/ 7609115 w 9144000"/>
              <a:gd name="connsiteY3" fmla="*/ 295023 h 2084269"/>
              <a:gd name="connsiteX4" fmla="*/ 9144000 w 9144000"/>
              <a:gd name="connsiteY4" fmla="*/ 500093 h 2084269"/>
              <a:gd name="connsiteX5" fmla="*/ 9144000 w 9144000"/>
              <a:gd name="connsiteY5" fmla="*/ 2084269 h 2084269"/>
              <a:gd name="connsiteX6" fmla="*/ 0 w 9144000"/>
              <a:gd name="connsiteY6" fmla="*/ 2084269 h 2084269"/>
              <a:gd name="connsiteX7" fmla="*/ 0 w 9144000"/>
              <a:gd name="connsiteY7" fmla="*/ 500093 h 2084269"/>
              <a:gd name="connsiteX0" fmla="*/ 0 w 9144000"/>
              <a:gd name="connsiteY0" fmla="*/ 739026 h 2083716"/>
              <a:gd name="connsiteX1" fmla="*/ 2231571 w 9144000"/>
              <a:gd name="connsiteY1" fmla="*/ 555 h 2083716"/>
              <a:gd name="connsiteX2" fmla="*/ 4539343 w 9144000"/>
              <a:gd name="connsiteY2" fmla="*/ 740785 h 2083716"/>
              <a:gd name="connsiteX3" fmla="*/ 7609115 w 9144000"/>
              <a:gd name="connsiteY3" fmla="*/ 294470 h 2083716"/>
              <a:gd name="connsiteX4" fmla="*/ 9144000 w 9144000"/>
              <a:gd name="connsiteY4" fmla="*/ 499540 h 2083716"/>
              <a:gd name="connsiteX5" fmla="*/ 9144000 w 9144000"/>
              <a:gd name="connsiteY5" fmla="*/ 2083716 h 2083716"/>
              <a:gd name="connsiteX6" fmla="*/ 0 w 9144000"/>
              <a:gd name="connsiteY6" fmla="*/ 2083716 h 2083716"/>
              <a:gd name="connsiteX7" fmla="*/ 0 w 9144000"/>
              <a:gd name="connsiteY7" fmla="*/ 739026 h 2083716"/>
              <a:gd name="connsiteX0" fmla="*/ 0 w 9144000"/>
              <a:gd name="connsiteY0" fmla="*/ 467610 h 1812300"/>
              <a:gd name="connsiteX1" fmla="*/ 2144485 w 9144000"/>
              <a:gd name="connsiteY1" fmla="*/ 1282 h 1812300"/>
              <a:gd name="connsiteX2" fmla="*/ 4539343 w 9144000"/>
              <a:gd name="connsiteY2" fmla="*/ 469369 h 1812300"/>
              <a:gd name="connsiteX3" fmla="*/ 7609115 w 9144000"/>
              <a:gd name="connsiteY3" fmla="*/ 23054 h 1812300"/>
              <a:gd name="connsiteX4" fmla="*/ 9144000 w 9144000"/>
              <a:gd name="connsiteY4" fmla="*/ 228124 h 1812300"/>
              <a:gd name="connsiteX5" fmla="*/ 9144000 w 9144000"/>
              <a:gd name="connsiteY5" fmla="*/ 1812300 h 1812300"/>
              <a:gd name="connsiteX6" fmla="*/ 0 w 9144000"/>
              <a:gd name="connsiteY6" fmla="*/ 1812300 h 1812300"/>
              <a:gd name="connsiteX7" fmla="*/ 0 w 9144000"/>
              <a:gd name="connsiteY7" fmla="*/ 467610 h 1812300"/>
              <a:gd name="connsiteX0" fmla="*/ 0 w 9144000"/>
              <a:gd name="connsiteY0" fmla="*/ 467610 h 1812300"/>
              <a:gd name="connsiteX1" fmla="*/ 2144485 w 9144000"/>
              <a:gd name="connsiteY1" fmla="*/ 1282 h 1812300"/>
              <a:gd name="connsiteX2" fmla="*/ 4539343 w 9144000"/>
              <a:gd name="connsiteY2" fmla="*/ 469369 h 1812300"/>
              <a:gd name="connsiteX3" fmla="*/ 7609115 w 9144000"/>
              <a:gd name="connsiteY3" fmla="*/ 23054 h 1812300"/>
              <a:gd name="connsiteX4" fmla="*/ 9144000 w 9144000"/>
              <a:gd name="connsiteY4" fmla="*/ 228124 h 1812300"/>
              <a:gd name="connsiteX5" fmla="*/ 9144000 w 9144000"/>
              <a:gd name="connsiteY5" fmla="*/ 1812300 h 1812300"/>
              <a:gd name="connsiteX6" fmla="*/ 0 w 9144000"/>
              <a:gd name="connsiteY6" fmla="*/ 1812300 h 1812300"/>
              <a:gd name="connsiteX7" fmla="*/ 0 w 9144000"/>
              <a:gd name="connsiteY7" fmla="*/ 467610 h 1812300"/>
              <a:gd name="connsiteX0" fmla="*/ 0 w 9144000"/>
              <a:gd name="connsiteY0" fmla="*/ 467610 h 1812300"/>
              <a:gd name="connsiteX1" fmla="*/ 2144485 w 9144000"/>
              <a:gd name="connsiteY1" fmla="*/ 1282 h 1812300"/>
              <a:gd name="connsiteX2" fmla="*/ 4539343 w 9144000"/>
              <a:gd name="connsiteY2" fmla="*/ 469369 h 1812300"/>
              <a:gd name="connsiteX3" fmla="*/ 7609115 w 9144000"/>
              <a:gd name="connsiteY3" fmla="*/ 23054 h 1812300"/>
              <a:gd name="connsiteX4" fmla="*/ 9144000 w 9144000"/>
              <a:gd name="connsiteY4" fmla="*/ 228124 h 1812300"/>
              <a:gd name="connsiteX5" fmla="*/ 9144000 w 9144000"/>
              <a:gd name="connsiteY5" fmla="*/ 1812300 h 1812300"/>
              <a:gd name="connsiteX6" fmla="*/ 0 w 9144000"/>
              <a:gd name="connsiteY6" fmla="*/ 1812300 h 1812300"/>
              <a:gd name="connsiteX7" fmla="*/ 0 w 9144000"/>
              <a:gd name="connsiteY7" fmla="*/ 467610 h 1812300"/>
              <a:gd name="connsiteX0" fmla="*/ 0 w 9144000"/>
              <a:gd name="connsiteY0" fmla="*/ 467610 h 1812300"/>
              <a:gd name="connsiteX1" fmla="*/ 2144485 w 9144000"/>
              <a:gd name="connsiteY1" fmla="*/ 1282 h 1812300"/>
              <a:gd name="connsiteX2" fmla="*/ 4539343 w 9144000"/>
              <a:gd name="connsiteY2" fmla="*/ 469369 h 1812300"/>
              <a:gd name="connsiteX3" fmla="*/ 7609115 w 9144000"/>
              <a:gd name="connsiteY3" fmla="*/ 23054 h 1812300"/>
              <a:gd name="connsiteX4" fmla="*/ 9144000 w 9144000"/>
              <a:gd name="connsiteY4" fmla="*/ 228124 h 1812300"/>
              <a:gd name="connsiteX5" fmla="*/ 9144000 w 9144000"/>
              <a:gd name="connsiteY5" fmla="*/ 1812300 h 1812300"/>
              <a:gd name="connsiteX6" fmla="*/ 0 w 9144000"/>
              <a:gd name="connsiteY6" fmla="*/ 1812300 h 1812300"/>
              <a:gd name="connsiteX7" fmla="*/ 0 w 9144000"/>
              <a:gd name="connsiteY7" fmla="*/ 467610 h 1812300"/>
              <a:gd name="connsiteX0" fmla="*/ 0 w 9144000"/>
              <a:gd name="connsiteY0" fmla="*/ 467610 h 1812300"/>
              <a:gd name="connsiteX1" fmla="*/ 2144485 w 9144000"/>
              <a:gd name="connsiteY1" fmla="*/ 1282 h 1812300"/>
              <a:gd name="connsiteX2" fmla="*/ 4539343 w 9144000"/>
              <a:gd name="connsiteY2" fmla="*/ 469369 h 1812300"/>
              <a:gd name="connsiteX3" fmla="*/ 7609115 w 9144000"/>
              <a:gd name="connsiteY3" fmla="*/ 23054 h 1812300"/>
              <a:gd name="connsiteX4" fmla="*/ 9144000 w 9144000"/>
              <a:gd name="connsiteY4" fmla="*/ 228124 h 1812300"/>
              <a:gd name="connsiteX5" fmla="*/ 9144000 w 9144000"/>
              <a:gd name="connsiteY5" fmla="*/ 1812300 h 1812300"/>
              <a:gd name="connsiteX6" fmla="*/ 0 w 9144000"/>
              <a:gd name="connsiteY6" fmla="*/ 1812300 h 1812300"/>
              <a:gd name="connsiteX7" fmla="*/ 0 w 9144000"/>
              <a:gd name="connsiteY7" fmla="*/ 467610 h 1812300"/>
              <a:gd name="connsiteX0" fmla="*/ 0 w 9144000"/>
              <a:gd name="connsiteY0" fmla="*/ 531153 h 1875843"/>
              <a:gd name="connsiteX1" fmla="*/ 2144485 w 9144000"/>
              <a:gd name="connsiteY1" fmla="*/ 64825 h 1875843"/>
              <a:gd name="connsiteX2" fmla="*/ 4539343 w 9144000"/>
              <a:gd name="connsiteY2" fmla="*/ 532912 h 1875843"/>
              <a:gd name="connsiteX3" fmla="*/ 7609115 w 9144000"/>
              <a:gd name="connsiteY3" fmla="*/ 86597 h 1875843"/>
              <a:gd name="connsiteX4" fmla="*/ 9144000 w 9144000"/>
              <a:gd name="connsiteY4" fmla="*/ 291667 h 1875843"/>
              <a:gd name="connsiteX5" fmla="*/ 9144000 w 9144000"/>
              <a:gd name="connsiteY5" fmla="*/ 1875843 h 1875843"/>
              <a:gd name="connsiteX6" fmla="*/ 0 w 9144000"/>
              <a:gd name="connsiteY6" fmla="*/ 1875843 h 1875843"/>
              <a:gd name="connsiteX7" fmla="*/ 0 w 9144000"/>
              <a:gd name="connsiteY7" fmla="*/ 531153 h 1875843"/>
              <a:gd name="connsiteX0" fmla="*/ 0 w 9144000"/>
              <a:gd name="connsiteY0" fmla="*/ 760517 h 2105207"/>
              <a:gd name="connsiteX1" fmla="*/ 2144485 w 9144000"/>
              <a:gd name="connsiteY1" fmla="*/ 294189 h 2105207"/>
              <a:gd name="connsiteX2" fmla="*/ 4539343 w 9144000"/>
              <a:gd name="connsiteY2" fmla="*/ 762276 h 2105207"/>
              <a:gd name="connsiteX3" fmla="*/ 7609115 w 9144000"/>
              <a:gd name="connsiteY3" fmla="*/ 315961 h 2105207"/>
              <a:gd name="connsiteX4" fmla="*/ 9144000 w 9144000"/>
              <a:gd name="connsiteY4" fmla="*/ 20288 h 2105207"/>
              <a:gd name="connsiteX5" fmla="*/ 9144000 w 9144000"/>
              <a:gd name="connsiteY5" fmla="*/ 2105207 h 2105207"/>
              <a:gd name="connsiteX6" fmla="*/ 0 w 9144000"/>
              <a:gd name="connsiteY6" fmla="*/ 2105207 h 2105207"/>
              <a:gd name="connsiteX7" fmla="*/ 0 w 9144000"/>
              <a:gd name="connsiteY7" fmla="*/ 760517 h 2105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2105207">
                <a:moveTo>
                  <a:pt x="0" y="760517"/>
                </a:moveTo>
                <a:cubicBezTo>
                  <a:pt x="700315" y="463561"/>
                  <a:pt x="1106714" y="275460"/>
                  <a:pt x="2144485" y="294189"/>
                </a:cubicBezTo>
                <a:cubicBezTo>
                  <a:pt x="2743199" y="337734"/>
                  <a:pt x="3701143" y="446590"/>
                  <a:pt x="4539343" y="762276"/>
                </a:cubicBezTo>
                <a:cubicBezTo>
                  <a:pt x="5482772" y="1117876"/>
                  <a:pt x="6861629" y="700589"/>
                  <a:pt x="7609115" y="315961"/>
                </a:cubicBezTo>
                <a:cubicBezTo>
                  <a:pt x="8218715" y="57746"/>
                  <a:pt x="8632372" y="-48069"/>
                  <a:pt x="9144000" y="20288"/>
                </a:cubicBezTo>
                <a:lnTo>
                  <a:pt x="9144000" y="2105207"/>
                </a:lnTo>
                <a:lnTo>
                  <a:pt x="0" y="2105207"/>
                </a:lnTo>
                <a:lnTo>
                  <a:pt x="0" y="760517"/>
                </a:lnTo>
                <a:close/>
              </a:path>
            </a:pathLst>
          </a:custGeom>
          <a:solidFill>
            <a:schemeClr val="tx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Rectangle 55"/>
          <p:cNvSpPr/>
          <p:nvPr userDrawn="1"/>
        </p:nvSpPr>
        <p:spPr>
          <a:xfrm flipH="1">
            <a:off x="7032" y="4732694"/>
            <a:ext cx="9144000" cy="2125306"/>
          </a:xfrm>
          <a:custGeom>
            <a:avLst/>
            <a:gdLst/>
            <a:ahLst/>
            <a:cxnLst/>
            <a:rect l="l" t="t" r="r" b="b"/>
            <a:pathLst>
              <a:path w="9144000" h="2125306">
                <a:moveTo>
                  <a:pt x="9144000" y="0"/>
                </a:moveTo>
                <a:cubicBezTo>
                  <a:pt x="8755618" y="25532"/>
                  <a:pt x="8370880" y="132455"/>
                  <a:pt x="7876807" y="312561"/>
                </a:cubicBezTo>
                <a:cubicBezTo>
                  <a:pt x="6996837" y="702241"/>
                  <a:pt x="5373590" y="1125008"/>
                  <a:pt x="4262947" y="764738"/>
                </a:cubicBezTo>
                <a:cubicBezTo>
                  <a:pt x="3276184" y="444906"/>
                  <a:pt x="2148453" y="334620"/>
                  <a:pt x="1443623" y="290503"/>
                </a:cubicBezTo>
                <a:cubicBezTo>
                  <a:pt x="815042" y="280740"/>
                  <a:pt x="383222" y="326449"/>
                  <a:pt x="0" y="414986"/>
                </a:cubicBezTo>
                <a:lnTo>
                  <a:pt x="0" y="2125306"/>
                </a:lnTo>
                <a:lnTo>
                  <a:pt x="9144000" y="2125306"/>
                </a:lnTo>
                <a:close/>
              </a:path>
            </a:pathLst>
          </a:cu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0" y="4241727"/>
            <a:ext cx="9144000" cy="1030839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lang="ko-KR" altLang="en-US" sz="3600"/>
            </a:lvl1pPr>
          </a:lstStyle>
          <a:p>
            <a:r>
              <a:rPr lang="en-US" altLang="ko-KR" sz="4800" dirty="0" smtClean="0">
                <a:latin typeface="+mj-lt"/>
              </a:rPr>
              <a:t>CT</a:t>
            </a:r>
            <a:r>
              <a:rPr lang="ko-KR" altLang="en-US" sz="4800" smtClean="0">
                <a:latin typeface="+mj-lt"/>
              </a:rPr>
              <a:t>와 </a:t>
            </a:r>
            <a:r>
              <a:rPr lang="en-US" altLang="ko-KR" sz="4800" dirty="0" smtClean="0">
                <a:latin typeface="+mj-lt"/>
              </a:rPr>
              <a:t>SW</a:t>
            </a:r>
            <a:r>
              <a:rPr lang="ko-KR" altLang="en-US" sz="4800" smtClean="0">
                <a:latin typeface="+mj-lt"/>
              </a:rPr>
              <a:t>의 이해</a:t>
            </a:r>
            <a:r>
              <a:rPr lang="en-US" altLang="ko-KR" dirty="0" smtClean="0">
                <a:latin typeface="+mj-lt"/>
              </a:rPr>
              <a:t/>
            </a:r>
            <a:br>
              <a:rPr lang="en-US" altLang="ko-KR" dirty="0" smtClean="0">
                <a:latin typeface="+mj-lt"/>
              </a:rPr>
            </a:br>
            <a:r>
              <a:rPr lang="en-US" altLang="ko-KR" spc="-150" dirty="0" smtClean="0">
                <a:latin typeface="+mj-lt"/>
              </a:rPr>
              <a:t>(</a:t>
            </a:r>
            <a:r>
              <a:rPr lang="ko-KR" altLang="en-US" sz="2800" spc="-150" smtClean="0">
                <a:latin typeface="+mj-lt"/>
              </a:rPr>
              <a:t>컴퓨팅 사고력과 프로그래밍</a:t>
            </a:r>
            <a:r>
              <a:rPr lang="en-US" altLang="ko-KR" sz="2800" spc="-150" dirty="0" smtClean="0">
                <a:latin typeface="+mj-lt"/>
              </a:rPr>
              <a:t>)</a:t>
            </a:r>
            <a:endParaRPr lang="ko-KR" altLang="en-US" sz="2800">
              <a:latin typeface="+mj-lt"/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541789"/>
            <a:ext cx="9144000" cy="263475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600" baseline="0">
                <a:solidFill>
                  <a:schemeClr val="bg1"/>
                </a:solidFill>
                <a:effectLst/>
              </a:defRPr>
            </a:lvl1pPr>
          </a:lstStyle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rPr>
              <a:t>IT</a:t>
            </a:r>
            <a:r>
              <a:rPr lang="ko-KR" altLang="en-US" b="1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rPr>
              <a:t>교육학부</a:t>
            </a:r>
            <a:endParaRPr lang="en-US" altLang="ko-KR" sz="2000" b="1" dirty="0" smtClean="0">
              <a:solidFill>
                <a:schemeClr val="bg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3363776" y="828493"/>
            <a:ext cx="2166240" cy="2968766"/>
            <a:chOff x="3222136" y="370710"/>
            <a:chExt cx="2276824" cy="3120317"/>
          </a:xfrm>
        </p:grpSpPr>
        <p:grpSp>
          <p:nvGrpSpPr>
            <p:cNvPr id="54" name="Group 53"/>
            <p:cNvGrpSpPr/>
            <p:nvPr userDrawn="1"/>
          </p:nvGrpSpPr>
          <p:grpSpPr>
            <a:xfrm>
              <a:off x="3626752" y="1196752"/>
              <a:ext cx="1872208" cy="2294275"/>
              <a:chOff x="3626752" y="1196752"/>
              <a:chExt cx="1872208" cy="2294275"/>
            </a:xfrm>
          </p:grpSpPr>
          <p:sp>
            <p:nvSpPr>
              <p:cNvPr id="2" name="Rounded Rectangle 1"/>
              <p:cNvSpPr/>
              <p:nvPr userDrawn="1"/>
            </p:nvSpPr>
            <p:spPr>
              <a:xfrm>
                <a:off x="3626752" y="1196752"/>
                <a:ext cx="1872208" cy="2232248"/>
              </a:xfrm>
              <a:custGeom>
                <a:avLst/>
                <a:gdLst/>
                <a:ahLst/>
                <a:cxnLst/>
                <a:rect l="l" t="t" r="r" b="b"/>
                <a:pathLst>
                  <a:path w="1872208" h="2232248">
                    <a:moveTo>
                      <a:pt x="236874" y="152400"/>
                    </a:moveTo>
                    <a:cubicBezTo>
                      <a:pt x="189787" y="152400"/>
                      <a:pt x="151616" y="190571"/>
                      <a:pt x="151616" y="237658"/>
                    </a:cubicBezTo>
                    <a:lnTo>
                      <a:pt x="151616" y="1858958"/>
                    </a:lnTo>
                    <a:cubicBezTo>
                      <a:pt x="151616" y="1906045"/>
                      <a:pt x="189787" y="1944216"/>
                      <a:pt x="236874" y="1944216"/>
                    </a:cubicBezTo>
                    <a:lnTo>
                      <a:pt x="1635334" y="1944216"/>
                    </a:lnTo>
                    <a:cubicBezTo>
                      <a:pt x="1682421" y="1944216"/>
                      <a:pt x="1720592" y="1906045"/>
                      <a:pt x="1720592" y="1858958"/>
                    </a:cubicBezTo>
                    <a:lnTo>
                      <a:pt x="1720592" y="237658"/>
                    </a:lnTo>
                    <a:cubicBezTo>
                      <a:pt x="1720592" y="190571"/>
                      <a:pt x="1682421" y="152400"/>
                      <a:pt x="1635334" y="152400"/>
                    </a:cubicBezTo>
                    <a:close/>
                    <a:moveTo>
                      <a:pt x="101736" y="0"/>
                    </a:moveTo>
                    <a:lnTo>
                      <a:pt x="1770472" y="0"/>
                    </a:lnTo>
                    <a:cubicBezTo>
                      <a:pt x="1826659" y="0"/>
                      <a:pt x="1872208" y="45549"/>
                      <a:pt x="1872208" y="101736"/>
                    </a:cubicBezTo>
                    <a:lnTo>
                      <a:pt x="1872208" y="2130512"/>
                    </a:lnTo>
                    <a:cubicBezTo>
                      <a:pt x="1872208" y="2186699"/>
                      <a:pt x="1826659" y="2232248"/>
                      <a:pt x="1770472" y="2232248"/>
                    </a:cubicBezTo>
                    <a:lnTo>
                      <a:pt x="101736" y="2232248"/>
                    </a:lnTo>
                    <a:cubicBezTo>
                      <a:pt x="45549" y="2232248"/>
                      <a:pt x="0" y="2186699"/>
                      <a:pt x="0" y="2130512"/>
                    </a:cubicBezTo>
                    <a:lnTo>
                      <a:pt x="0" y="101736"/>
                    </a:lnTo>
                    <a:cubicBezTo>
                      <a:pt x="0" y="45549"/>
                      <a:pt x="45549" y="0"/>
                      <a:pt x="10173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Round Same Side Corner Rectangle 5"/>
              <p:cNvSpPr/>
              <p:nvPr userDrawn="1"/>
            </p:nvSpPr>
            <p:spPr>
              <a:xfrm rot="10800000">
                <a:off x="3851920" y="3418854"/>
                <a:ext cx="216023" cy="63007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2" name="Round Same Side Corner Rectangle 11"/>
              <p:cNvSpPr/>
              <p:nvPr userDrawn="1"/>
            </p:nvSpPr>
            <p:spPr>
              <a:xfrm rot="10800000">
                <a:off x="5076056" y="3428020"/>
                <a:ext cx="216023" cy="63007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3" name="Rectangle 12"/>
              <p:cNvSpPr/>
              <p:nvPr userDrawn="1"/>
            </p:nvSpPr>
            <p:spPr>
              <a:xfrm>
                <a:off x="3707904" y="1772816"/>
                <a:ext cx="1728192" cy="503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  <p:grpSp>
          <p:nvGrpSpPr>
            <p:cNvPr id="53" name="Group 52"/>
            <p:cNvGrpSpPr/>
            <p:nvPr userDrawn="1"/>
          </p:nvGrpSpPr>
          <p:grpSpPr>
            <a:xfrm>
              <a:off x="3222136" y="370710"/>
              <a:ext cx="1632816" cy="2626242"/>
              <a:chOff x="3222136" y="370710"/>
              <a:chExt cx="1632816" cy="2626242"/>
            </a:xfrm>
          </p:grpSpPr>
          <p:grpSp>
            <p:nvGrpSpPr>
              <p:cNvPr id="21" name="Group 20"/>
              <p:cNvGrpSpPr/>
              <p:nvPr userDrawn="1"/>
            </p:nvGrpSpPr>
            <p:grpSpPr>
              <a:xfrm>
                <a:off x="4446896" y="1628800"/>
                <a:ext cx="408056" cy="561615"/>
                <a:chOff x="7092279" y="1623766"/>
                <a:chExt cx="893085" cy="1229170"/>
              </a:xfrm>
            </p:grpSpPr>
            <p:sp>
              <p:nvSpPr>
                <p:cNvPr id="20" name="Rounded Rectangle 19"/>
                <p:cNvSpPr/>
                <p:nvPr userDrawn="1"/>
              </p:nvSpPr>
              <p:spPr>
                <a:xfrm>
                  <a:off x="7464553" y="1623766"/>
                  <a:ext cx="148537" cy="2652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/>
                </a:p>
              </p:txBody>
            </p:sp>
            <p:sp>
              <p:nvSpPr>
                <p:cNvPr id="14" name="Rounded Rectangle 13"/>
                <p:cNvSpPr/>
                <p:nvPr userDrawn="1"/>
              </p:nvSpPr>
              <p:spPr>
                <a:xfrm>
                  <a:off x="7092279" y="1752520"/>
                  <a:ext cx="893085" cy="530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/>
                </a:p>
              </p:txBody>
            </p:sp>
            <p:sp>
              <p:nvSpPr>
                <p:cNvPr id="15" name="Rectangle 14"/>
                <p:cNvSpPr/>
                <p:nvPr userDrawn="1"/>
              </p:nvSpPr>
              <p:spPr>
                <a:xfrm>
                  <a:off x="7315550" y="1752521"/>
                  <a:ext cx="446542" cy="781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/>
                </a:p>
              </p:txBody>
            </p:sp>
            <p:sp>
              <p:nvSpPr>
                <p:cNvPr id="16" name="Isosceles Triangle 15"/>
                <p:cNvSpPr/>
                <p:nvPr userDrawn="1"/>
              </p:nvSpPr>
              <p:spPr>
                <a:xfrm rot="10800000">
                  <a:off x="7361285" y="2501468"/>
                  <a:ext cx="355072" cy="351468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/>
                </a:p>
              </p:txBody>
            </p:sp>
            <p:sp>
              <p:nvSpPr>
                <p:cNvPr id="19" name="Oval 18"/>
                <p:cNvSpPr/>
                <p:nvPr userDrawn="1"/>
              </p:nvSpPr>
              <p:spPr>
                <a:xfrm>
                  <a:off x="7371606" y="1822781"/>
                  <a:ext cx="334431" cy="33443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FAB11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/>
                </a:p>
              </p:txBody>
            </p:sp>
            <p:sp>
              <p:nvSpPr>
                <p:cNvPr id="18" name="Oval 17"/>
                <p:cNvSpPr/>
                <p:nvPr userDrawn="1"/>
              </p:nvSpPr>
              <p:spPr>
                <a:xfrm>
                  <a:off x="7439957" y="1893520"/>
                  <a:ext cx="200838" cy="200839"/>
                </a:xfrm>
                <a:prstGeom prst="ellipse">
                  <a:avLst/>
                </a:prstGeom>
                <a:solidFill>
                  <a:srgbClr val="FAB11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/>
                </a:p>
              </p:txBody>
            </p:sp>
          </p:grpSp>
          <p:sp>
            <p:nvSpPr>
              <p:cNvPr id="22" name="Rounded Rectangle 21"/>
              <p:cNvSpPr/>
              <p:nvPr userDrawn="1"/>
            </p:nvSpPr>
            <p:spPr>
              <a:xfrm>
                <a:off x="3222136" y="1613958"/>
                <a:ext cx="360040" cy="1382994"/>
              </a:xfrm>
              <a:prstGeom prst="roundRect">
                <a:avLst>
                  <a:gd name="adj" fmla="val 1920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24" name="Arc 23"/>
              <p:cNvSpPr/>
              <p:nvPr userDrawn="1"/>
            </p:nvSpPr>
            <p:spPr>
              <a:xfrm>
                <a:off x="3390149" y="370710"/>
                <a:ext cx="1250928" cy="1258358"/>
              </a:xfrm>
              <a:prstGeom prst="arc">
                <a:avLst>
                  <a:gd name="adj1" fmla="val 10792820"/>
                  <a:gd name="adj2" fmla="val 21498521"/>
                </a:avLst>
              </a:prstGeom>
              <a:ln w="317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9" name="Straight Connector 28"/>
              <p:cNvCxnSpPr>
                <a:stCxn id="24" idx="0"/>
              </p:cNvCxnSpPr>
              <p:nvPr userDrawn="1"/>
            </p:nvCxnSpPr>
            <p:spPr>
              <a:xfrm>
                <a:off x="3390150" y="1001195"/>
                <a:ext cx="7515" cy="777238"/>
              </a:xfrm>
              <a:prstGeom prst="line">
                <a:avLst/>
              </a:prstGeom>
              <a:ln w="317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 userDrawn="1"/>
            </p:nvCxnSpPr>
            <p:spPr>
              <a:xfrm>
                <a:off x="4641062" y="929621"/>
                <a:ext cx="6942" cy="758008"/>
              </a:xfrm>
              <a:prstGeom prst="line">
                <a:avLst/>
              </a:prstGeom>
              <a:ln w="317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Rounded Rectangle 32"/>
            <p:cNvSpPr/>
            <p:nvPr userDrawn="1"/>
          </p:nvSpPr>
          <p:spPr>
            <a:xfrm>
              <a:off x="3937417" y="2960376"/>
              <a:ext cx="1246650" cy="14197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963609" y="2177505"/>
              <a:ext cx="1226320" cy="776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2" name="Group 51"/>
            <p:cNvGrpSpPr/>
            <p:nvPr userDrawn="1"/>
          </p:nvGrpSpPr>
          <p:grpSpPr>
            <a:xfrm>
              <a:off x="3792686" y="3213433"/>
              <a:ext cx="654209" cy="140012"/>
              <a:chOff x="3792686" y="3213433"/>
              <a:chExt cx="654209" cy="140012"/>
            </a:xfrm>
          </p:grpSpPr>
          <p:sp>
            <p:nvSpPr>
              <p:cNvPr id="45" name="Rounded Rectangle 44"/>
              <p:cNvSpPr/>
              <p:nvPr userDrawn="1"/>
            </p:nvSpPr>
            <p:spPr>
              <a:xfrm rot="5400000">
                <a:off x="4049785" y="2956334"/>
                <a:ext cx="140012" cy="654209"/>
              </a:xfrm>
              <a:prstGeom prst="roundRect">
                <a:avLst>
                  <a:gd name="adj" fmla="val 19207"/>
                </a:avLst>
              </a:prstGeom>
              <a:noFill/>
              <a:ln w="6350">
                <a:solidFill>
                  <a:srgbClr val="FAB1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44" name="Oval 43"/>
              <p:cNvSpPr/>
              <p:nvPr userDrawn="1"/>
            </p:nvSpPr>
            <p:spPr>
              <a:xfrm>
                <a:off x="3851919" y="3253784"/>
                <a:ext cx="72008" cy="72008"/>
              </a:xfrm>
              <a:prstGeom prst="ellipse">
                <a:avLst/>
              </a:prstGeom>
              <a:solidFill>
                <a:srgbClr val="FAB1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Oval 46"/>
              <p:cNvSpPr/>
              <p:nvPr userDrawn="1"/>
            </p:nvSpPr>
            <p:spPr>
              <a:xfrm>
                <a:off x="3979609" y="3253784"/>
                <a:ext cx="72008" cy="72008"/>
              </a:xfrm>
              <a:prstGeom prst="ellipse">
                <a:avLst/>
              </a:prstGeom>
              <a:solidFill>
                <a:srgbClr val="FAB1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Oval 47"/>
              <p:cNvSpPr/>
              <p:nvPr userDrawn="1"/>
            </p:nvSpPr>
            <p:spPr>
              <a:xfrm>
                <a:off x="4107299" y="3253784"/>
                <a:ext cx="72008" cy="72008"/>
              </a:xfrm>
              <a:prstGeom prst="ellipse">
                <a:avLst/>
              </a:prstGeom>
              <a:solidFill>
                <a:srgbClr val="FAB1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Oval 48"/>
              <p:cNvSpPr/>
              <p:nvPr userDrawn="1"/>
            </p:nvSpPr>
            <p:spPr>
              <a:xfrm>
                <a:off x="4309368" y="3253784"/>
                <a:ext cx="72008" cy="7200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6" name="Group 45"/>
            <p:cNvGrpSpPr/>
            <p:nvPr userDrawn="1"/>
          </p:nvGrpSpPr>
          <p:grpSpPr>
            <a:xfrm>
              <a:off x="5090549" y="3202481"/>
              <a:ext cx="176130" cy="176130"/>
              <a:chOff x="5090549" y="3202481"/>
              <a:chExt cx="176130" cy="176130"/>
            </a:xfrm>
          </p:grpSpPr>
          <p:sp>
            <p:nvSpPr>
              <p:cNvPr id="50" name="Oval 49"/>
              <p:cNvSpPr/>
              <p:nvPr userDrawn="1"/>
            </p:nvSpPr>
            <p:spPr>
              <a:xfrm>
                <a:off x="5090549" y="3202481"/>
                <a:ext cx="176130" cy="17613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Oval 50"/>
              <p:cNvSpPr/>
              <p:nvPr userDrawn="1"/>
            </p:nvSpPr>
            <p:spPr>
              <a:xfrm>
                <a:off x="5129106" y="3241038"/>
                <a:ext cx="99016" cy="99016"/>
              </a:xfrm>
              <a:prstGeom prst="ellipse">
                <a:avLst/>
              </a:prstGeom>
              <a:solidFill>
                <a:srgbClr val="FAB1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" name="TextBox 2"/>
          <p:cNvSpPr txBox="1"/>
          <p:nvPr userDrawn="1"/>
        </p:nvSpPr>
        <p:spPr>
          <a:xfrm>
            <a:off x="4047532" y="2491708"/>
            <a:ext cx="1224800" cy="830997"/>
          </a:xfrm>
          <a:prstGeom prst="rect">
            <a:avLst/>
          </a:prstGeom>
          <a:solidFill>
            <a:srgbClr val="FAB117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CT</a:t>
            </a:r>
            <a:endParaRPr lang="ko-KR" altLang="en-US" sz="5400">
              <a:solidFill>
                <a:schemeClr val="tx1">
                  <a:lumMod val="65000"/>
                  <a:lumOff val="35000"/>
                </a:schemeClr>
              </a:solidFill>
              <a:latin typeface="Segoe UI Black" panose="020B0A02040204020203" pitchFamily="34" charset="0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601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15567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54" y="118534"/>
            <a:ext cx="2684258" cy="152063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3804098" y="1599769"/>
            <a:ext cx="1535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CONTENTS</a:t>
            </a:r>
            <a:endParaRPr lang="ko-KR" altLang="en-US" sz="2000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564904"/>
            <a:ext cx="9144000" cy="1052736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7714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5" y="288032"/>
            <a:ext cx="8424937" cy="692696"/>
          </a:xfrm>
        </p:spPr>
        <p:txBody>
          <a:bodyPr/>
          <a:lstStyle>
            <a:lvl1pPr algn="l">
              <a:defRPr sz="36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>
          <a:xfrm>
            <a:off x="215516" y="1196752"/>
            <a:ext cx="8748972" cy="4968552"/>
          </a:xfr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§"/>
              <a:defRPr sz="2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anose="020B0604020202020204" pitchFamily="50" charset="-127"/>
                <a:ea typeface="맑은 고딕" panose="020B0503020000020004" pitchFamily="50" charset="-127"/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20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anose="020B0604020202020204" pitchFamily="50" charset="-127"/>
                <a:ea typeface="맑은 고딕" panose="020B0503020000020004" pitchFamily="50" charset="-127"/>
              </a:defRPr>
            </a:lvl2pPr>
            <a:lvl3pPr marL="11430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anose="020B0604020202020204" pitchFamily="50" charset="-127"/>
                <a:ea typeface="맑은 고딕" panose="020B0503020000020004" pitchFamily="50" charset="-127"/>
              </a:defRPr>
            </a:lvl3pPr>
            <a:lvl4pPr marL="16002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anose="020B0604020202020204" pitchFamily="50" charset="-127"/>
                <a:ea typeface="맑은 고딕" panose="020B0503020000020004" pitchFamily="50" charset="-127"/>
              </a:defRPr>
            </a:lvl4pPr>
            <a:lvl5pPr marL="20574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anose="020B06040202020202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260648"/>
            <a:ext cx="251520" cy="720080"/>
            <a:chOff x="-108520" y="4653136"/>
            <a:chExt cx="9154886" cy="223054"/>
          </a:xfrm>
        </p:grpSpPr>
        <p:sp>
          <p:nvSpPr>
            <p:cNvPr id="9" name="Rectangle 5"/>
            <p:cNvSpPr/>
            <p:nvPr userDrawn="1"/>
          </p:nvSpPr>
          <p:spPr>
            <a:xfrm>
              <a:off x="-108520" y="4653136"/>
              <a:ext cx="9154886" cy="216000"/>
            </a:xfrm>
            <a:prstGeom prst="rect">
              <a:avLst/>
            </a:prstGeom>
            <a:solidFill>
              <a:srgbClr val="FAB1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6"/>
            <p:cNvSpPr/>
            <p:nvPr userDrawn="1"/>
          </p:nvSpPr>
          <p:spPr>
            <a:xfrm>
              <a:off x="-108520" y="4764494"/>
              <a:ext cx="9154886" cy="11169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Group 8"/>
          <p:cNvGrpSpPr/>
          <p:nvPr userDrawn="1"/>
        </p:nvGrpSpPr>
        <p:grpSpPr>
          <a:xfrm>
            <a:off x="8892480" y="260648"/>
            <a:ext cx="251520" cy="720080"/>
            <a:chOff x="-108520" y="4653136"/>
            <a:chExt cx="9154886" cy="223054"/>
          </a:xfrm>
        </p:grpSpPr>
        <p:sp>
          <p:nvSpPr>
            <p:cNvPr id="12" name="Rectangle 9"/>
            <p:cNvSpPr/>
            <p:nvPr userDrawn="1"/>
          </p:nvSpPr>
          <p:spPr>
            <a:xfrm>
              <a:off x="-108520" y="4653136"/>
              <a:ext cx="9154886" cy="216000"/>
            </a:xfrm>
            <a:prstGeom prst="rect">
              <a:avLst/>
            </a:prstGeom>
            <a:solidFill>
              <a:srgbClr val="FAB1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Rectangle 10"/>
            <p:cNvSpPr/>
            <p:nvPr userDrawn="1"/>
          </p:nvSpPr>
          <p:spPr>
            <a:xfrm>
              <a:off x="-108520" y="4764494"/>
              <a:ext cx="9154886" cy="11169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Rectangle 4"/>
          <p:cNvSpPr/>
          <p:nvPr userDrawn="1"/>
        </p:nvSpPr>
        <p:spPr>
          <a:xfrm>
            <a:off x="0" y="6630010"/>
            <a:ext cx="9154886" cy="216000"/>
          </a:xfrm>
          <a:prstGeom prst="rect">
            <a:avLst/>
          </a:prstGeom>
          <a:solidFill>
            <a:srgbClr val="FAB1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3"/>
          <p:cNvSpPr/>
          <p:nvPr userDrawn="1"/>
        </p:nvSpPr>
        <p:spPr>
          <a:xfrm>
            <a:off x="0" y="6741368"/>
            <a:ext cx="9154886" cy="1116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6948264" y="62576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B0207097-E0CB-492E-A837-D0743863195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9451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5" y="288032"/>
            <a:ext cx="8424937" cy="692696"/>
          </a:xfrm>
        </p:spPr>
        <p:txBody>
          <a:bodyPr/>
          <a:lstStyle>
            <a:lvl1pPr algn="l">
              <a:defRPr sz="36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260648"/>
            <a:ext cx="251520" cy="720080"/>
            <a:chOff x="-108520" y="4653136"/>
            <a:chExt cx="9154886" cy="223054"/>
          </a:xfrm>
        </p:grpSpPr>
        <p:sp>
          <p:nvSpPr>
            <p:cNvPr id="9" name="Rectangle 5"/>
            <p:cNvSpPr/>
            <p:nvPr userDrawn="1"/>
          </p:nvSpPr>
          <p:spPr>
            <a:xfrm>
              <a:off x="-108520" y="4653136"/>
              <a:ext cx="9154886" cy="216000"/>
            </a:xfrm>
            <a:prstGeom prst="rect">
              <a:avLst/>
            </a:prstGeom>
            <a:solidFill>
              <a:srgbClr val="FAB1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6"/>
            <p:cNvSpPr/>
            <p:nvPr userDrawn="1"/>
          </p:nvSpPr>
          <p:spPr>
            <a:xfrm>
              <a:off x="-108520" y="4764494"/>
              <a:ext cx="9154886" cy="11169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Group 8"/>
          <p:cNvGrpSpPr/>
          <p:nvPr userDrawn="1"/>
        </p:nvGrpSpPr>
        <p:grpSpPr>
          <a:xfrm>
            <a:off x="8892480" y="260648"/>
            <a:ext cx="251520" cy="720080"/>
            <a:chOff x="-108520" y="4653136"/>
            <a:chExt cx="9154886" cy="223054"/>
          </a:xfrm>
        </p:grpSpPr>
        <p:sp>
          <p:nvSpPr>
            <p:cNvPr id="12" name="Rectangle 9"/>
            <p:cNvSpPr/>
            <p:nvPr userDrawn="1"/>
          </p:nvSpPr>
          <p:spPr>
            <a:xfrm>
              <a:off x="-108520" y="4653136"/>
              <a:ext cx="9154886" cy="216000"/>
            </a:xfrm>
            <a:prstGeom prst="rect">
              <a:avLst/>
            </a:prstGeom>
            <a:solidFill>
              <a:srgbClr val="FAB1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Rectangle 10"/>
            <p:cNvSpPr/>
            <p:nvPr userDrawn="1"/>
          </p:nvSpPr>
          <p:spPr>
            <a:xfrm>
              <a:off x="-108520" y="4764494"/>
              <a:ext cx="9154886" cy="11169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Rectangle 4"/>
          <p:cNvSpPr/>
          <p:nvPr userDrawn="1"/>
        </p:nvSpPr>
        <p:spPr>
          <a:xfrm>
            <a:off x="0" y="6630010"/>
            <a:ext cx="9154886" cy="216000"/>
          </a:xfrm>
          <a:prstGeom prst="rect">
            <a:avLst/>
          </a:prstGeom>
          <a:solidFill>
            <a:srgbClr val="FAB1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3"/>
          <p:cNvSpPr/>
          <p:nvPr userDrawn="1"/>
        </p:nvSpPr>
        <p:spPr>
          <a:xfrm>
            <a:off x="0" y="6741368"/>
            <a:ext cx="9154886" cy="1116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6948264" y="62576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B0207097-E0CB-492E-A837-D0743863195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6128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12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03648" cy="795166"/>
          </a:xfrm>
          <a:prstGeom prst="rect">
            <a:avLst/>
          </a:prstGeom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0" y="2636912"/>
            <a:ext cx="9144000" cy="1052736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84213" y="3933825"/>
            <a:ext cx="7704137" cy="1798638"/>
          </a:xfr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1pPr>
            <a:lvl2pPr marL="742950" indent="-285750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2pPr>
            <a:lvl3pPr marL="1143000" indent="-228600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3pPr>
            <a:lvl4pPr marL="1600200" indent="-228600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4pPr>
            <a:lvl5pPr marL="2057400" indent="-228600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966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52736"/>
          </a:xfrm>
        </p:spPr>
        <p:txBody>
          <a:bodyPr/>
          <a:lstStyle>
            <a:lvl1pPr>
              <a:defRPr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Click to edit Master title style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/>
          <a:lstStyle/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  <a:endParaRPr lang="ko-KR" alt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4170792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 userDrawn="1"/>
        </p:nvSpPr>
        <p:spPr>
          <a:xfrm>
            <a:off x="0" y="4085291"/>
            <a:ext cx="9144000" cy="1512168"/>
          </a:xfrm>
          <a:prstGeom prst="rect">
            <a:avLst/>
          </a:prstGeom>
          <a:solidFill>
            <a:srgbClr val="FAB1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0" y="4537898"/>
            <a:ext cx="9144000" cy="53330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r>
              <a:rPr lang="en-US" altLang="ko-KR" dirty="0" smtClean="0"/>
              <a:t>Thank you</a:t>
            </a:r>
            <a:endParaRPr lang="ko-KR" alt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3363776" y="692696"/>
            <a:ext cx="2166240" cy="2968766"/>
            <a:chOff x="3363776" y="828493"/>
            <a:chExt cx="2166240" cy="2968766"/>
          </a:xfrm>
        </p:grpSpPr>
        <p:sp>
          <p:nvSpPr>
            <p:cNvPr id="30" name="Rounded Rectangle 1"/>
            <p:cNvSpPr/>
            <p:nvPr userDrawn="1"/>
          </p:nvSpPr>
          <p:spPr>
            <a:xfrm>
              <a:off x="3748740" y="1614415"/>
              <a:ext cx="1781276" cy="2123830"/>
            </a:xfrm>
            <a:custGeom>
              <a:avLst/>
              <a:gdLst/>
              <a:ahLst/>
              <a:cxnLst/>
              <a:rect l="l" t="t" r="r" b="b"/>
              <a:pathLst>
                <a:path w="1872208" h="2232248">
                  <a:moveTo>
                    <a:pt x="236874" y="152400"/>
                  </a:moveTo>
                  <a:cubicBezTo>
                    <a:pt x="189787" y="152400"/>
                    <a:pt x="151616" y="190571"/>
                    <a:pt x="151616" y="237658"/>
                  </a:cubicBezTo>
                  <a:lnTo>
                    <a:pt x="151616" y="1858958"/>
                  </a:lnTo>
                  <a:cubicBezTo>
                    <a:pt x="151616" y="1906045"/>
                    <a:pt x="189787" y="1944216"/>
                    <a:pt x="236874" y="1944216"/>
                  </a:cubicBezTo>
                  <a:lnTo>
                    <a:pt x="1635334" y="1944216"/>
                  </a:lnTo>
                  <a:cubicBezTo>
                    <a:pt x="1682421" y="1944216"/>
                    <a:pt x="1720592" y="1906045"/>
                    <a:pt x="1720592" y="1858958"/>
                  </a:cubicBezTo>
                  <a:lnTo>
                    <a:pt x="1720592" y="237658"/>
                  </a:lnTo>
                  <a:cubicBezTo>
                    <a:pt x="1720592" y="190571"/>
                    <a:pt x="1682421" y="152400"/>
                    <a:pt x="1635334" y="152400"/>
                  </a:cubicBezTo>
                  <a:close/>
                  <a:moveTo>
                    <a:pt x="101736" y="0"/>
                  </a:moveTo>
                  <a:lnTo>
                    <a:pt x="1770472" y="0"/>
                  </a:lnTo>
                  <a:cubicBezTo>
                    <a:pt x="1826659" y="0"/>
                    <a:pt x="1872208" y="45549"/>
                    <a:pt x="1872208" y="101736"/>
                  </a:cubicBezTo>
                  <a:lnTo>
                    <a:pt x="1872208" y="2130512"/>
                  </a:lnTo>
                  <a:cubicBezTo>
                    <a:pt x="1872208" y="2186699"/>
                    <a:pt x="1826659" y="2232248"/>
                    <a:pt x="1770472" y="2232248"/>
                  </a:cubicBezTo>
                  <a:lnTo>
                    <a:pt x="101736" y="2232248"/>
                  </a:lnTo>
                  <a:cubicBezTo>
                    <a:pt x="45549" y="2232248"/>
                    <a:pt x="0" y="2186699"/>
                    <a:pt x="0" y="2130512"/>
                  </a:cubicBezTo>
                  <a:lnTo>
                    <a:pt x="0" y="101736"/>
                  </a:lnTo>
                  <a:cubicBezTo>
                    <a:pt x="0" y="45549"/>
                    <a:pt x="45549" y="0"/>
                    <a:pt x="10173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Round Same Side Corner Rectangle 30"/>
            <p:cNvSpPr/>
            <p:nvPr userDrawn="1"/>
          </p:nvSpPr>
          <p:spPr>
            <a:xfrm rot="10800000">
              <a:off x="3962972" y="3728591"/>
              <a:ext cx="205531" cy="5994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32" name="Round Same Side Corner Rectangle 31"/>
            <p:cNvSpPr/>
            <p:nvPr userDrawn="1"/>
          </p:nvSpPr>
          <p:spPr>
            <a:xfrm rot="10800000">
              <a:off x="5127652" y="3737312"/>
              <a:ext cx="205531" cy="5994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3825950" y="2162500"/>
              <a:ext cx="1644255" cy="4786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grpSp>
          <p:nvGrpSpPr>
            <p:cNvPr id="19" name="Group 18"/>
            <p:cNvGrpSpPr/>
            <p:nvPr userDrawn="1"/>
          </p:nvGrpSpPr>
          <p:grpSpPr>
            <a:xfrm>
              <a:off x="4529050" y="2025479"/>
              <a:ext cx="388237" cy="534338"/>
              <a:chOff x="7092279" y="1623766"/>
              <a:chExt cx="893085" cy="122917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24" name="Rounded Rectangle 23"/>
              <p:cNvSpPr/>
              <p:nvPr userDrawn="1"/>
            </p:nvSpPr>
            <p:spPr>
              <a:xfrm>
                <a:off x="7464553" y="1623766"/>
                <a:ext cx="148537" cy="265200"/>
              </a:xfrm>
              <a:prstGeom prst="roundRect">
                <a:avLst>
                  <a:gd name="adj" fmla="val 1666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25" name="Rounded Rectangle 24"/>
              <p:cNvSpPr/>
              <p:nvPr userDrawn="1"/>
            </p:nvSpPr>
            <p:spPr>
              <a:xfrm>
                <a:off x="7092279" y="1752520"/>
                <a:ext cx="893085" cy="530400"/>
              </a:xfrm>
              <a:prstGeom prst="roundRect">
                <a:avLst>
                  <a:gd name="adj" fmla="val 1666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26" name="Rectangle 25"/>
              <p:cNvSpPr/>
              <p:nvPr userDrawn="1"/>
            </p:nvSpPr>
            <p:spPr>
              <a:xfrm>
                <a:off x="7315550" y="1752521"/>
                <a:ext cx="446542" cy="78144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27" name="Isosceles Triangle 26"/>
              <p:cNvSpPr/>
              <p:nvPr userDrawn="1"/>
            </p:nvSpPr>
            <p:spPr>
              <a:xfrm rot="10800000">
                <a:off x="7361285" y="2501468"/>
                <a:ext cx="355072" cy="3514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28" name="Oval 27"/>
              <p:cNvSpPr/>
              <p:nvPr userDrawn="1"/>
            </p:nvSpPr>
            <p:spPr>
              <a:xfrm>
                <a:off x="7371606" y="1822781"/>
                <a:ext cx="334431" cy="334431"/>
              </a:xfrm>
              <a:prstGeom prst="ellipse">
                <a:avLst/>
              </a:prstGeom>
              <a:grpFill/>
              <a:ln>
                <a:solidFill>
                  <a:srgbClr val="FAB1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29" name="Oval 28"/>
              <p:cNvSpPr/>
              <p:nvPr userDrawn="1"/>
            </p:nvSpPr>
            <p:spPr>
              <a:xfrm>
                <a:off x="7439957" y="1893520"/>
                <a:ext cx="200838" cy="200839"/>
              </a:xfrm>
              <a:prstGeom prst="ellipse">
                <a:avLst/>
              </a:prstGeom>
              <a:solidFill>
                <a:srgbClr val="FAB1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  <p:sp>
          <p:nvSpPr>
            <p:cNvPr id="20" name="Rounded Rectangle 19"/>
            <p:cNvSpPr/>
            <p:nvPr userDrawn="1"/>
          </p:nvSpPr>
          <p:spPr>
            <a:xfrm>
              <a:off x="3363776" y="2011358"/>
              <a:ext cx="342553" cy="1315823"/>
            </a:xfrm>
            <a:prstGeom prst="roundRect">
              <a:avLst>
                <a:gd name="adj" fmla="val 1920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21" name="Arc 20"/>
            <p:cNvSpPr/>
            <p:nvPr userDrawn="1"/>
          </p:nvSpPr>
          <p:spPr>
            <a:xfrm>
              <a:off x="3523629" y="828493"/>
              <a:ext cx="1190171" cy="1197241"/>
            </a:xfrm>
            <a:prstGeom prst="arc">
              <a:avLst>
                <a:gd name="adj1" fmla="val 10792820"/>
                <a:gd name="adj2" fmla="val 21498521"/>
              </a:avLst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Straight Connector 21"/>
            <p:cNvCxnSpPr>
              <a:stCxn id="21" idx="0"/>
            </p:cNvCxnSpPr>
            <p:nvPr userDrawn="1"/>
          </p:nvCxnSpPr>
          <p:spPr>
            <a:xfrm>
              <a:off x="3523630" y="1428356"/>
              <a:ext cx="7150" cy="739488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4713786" y="1360258"/>
              <a:ext cx="6605" cy="721192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ounded Rectangle 7"/>
            <p:cNvSpPr/>
            <p:nvPr userDrawn="1"/>
          </p:nvSpPr>
          <p:spPr>
            <a:xfrm>
              <a:off x="4044316" y="3292381"/>
              <a:ext cx="1186101" cy="135077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pic>
          <p:nvPicPr>
            <p:cNvPr id="9" name="Picture 2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069236" y="2547534"/>
              <a:ext cx="1166758" cy="739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oup 9"/>
            <p:cNvGrpSpPr/>
            <p:nvPr userDrawn="1"/>
          </p:nvGrpSpPr>
          <p:grpSpPr>
            <a:xfrm>
              <a:off x="3906615" y="3533147"/>
              <a:ext cx="622434" cy="133212"/>
              <a:chOff x="3792686" y="3213433"/>
              <a:chExt cx="654209" cy="140012"/>
            </a:xfrm>
          </p:grpSpPr>
          <p:sp>
            <p:nvSpPr>
              <p:cNvPr id="14" name="Rounded Rectangle 13"/>
              <p:cNvSpPr/>
              <p:nvPr userDrawn="1"/>
            </p:nvSpPr>
            <p:spPr>
              <a:xfrm rot="5400000">
                <a:off x="4049785" y="2956334"/>
                <a:ext cx="140012" cy="654209"/>
              </a:xfrm>
              <a:prstGeom prst="roundRect">
                <a:avLst>
                  <a:gd name="adj" fmla="val 19207"/>
                </a:avLst>
              </a:prstGeom>
              <a:noFill/>
              <a:ln w="6350">
                <a:solidFill>
                  <a:srgbClr val="FAB1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5" name="Oval 14"/>
              <p:cNvSpPr/>
              <p:nvPr userDrawn="1"/>
            </p:nvSpPr>
            <p:spPr>
              <a:xfrm>
                <a:off x="3851919" y="3253784"/>
                <a:ext cx="72008" cy="72008"/>
              </a:xfrm>
              <a:prstGeom prst="ellipse">
                <a:avLst/>
              </a:prstGeom>
              <a:solidFill>
                <a:srgbClr val="FAB1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Oval 15"/>
              <p:cNvSpPr/>
              <p:nvPr userDrawn="1"/>
            </p:nvSpPr>
            <p:spPr>
              <a:xfrm>
                <a:off x="3979609" y="3253784"/>
                <a:ext cx="72008" cy="72008"/>
              </a:xfrm>
              <a:prstGeom prst="ellipse">
                <a:avLst/>
              </a:prstGeom>
              <a:solidFill>
                <a:srgbClr val="FAB1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Oval 16"/>
              <p:cNvSpPr/>
              <p:nvPr userDrawn="1"/>
            </p:nvSpPr>
            <p:spPr>
              <a:xfrm>
                <a:off x="4107299" y="3253784"/>
                <a:ext cx="72008" cy="72008"/>
              </a:xfrm>
              <a:prstGeom prst="ellipse">
                <a:avLst/>
              </a:prstGeom>
              <a:solidFill>
                <a:srgbClr val="FAB1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Oval 17"/>
              <p:cNvSpPr/>
              <p:nvPr userDrawn="1"/>
            </p:nvSpPr>
            <p:spPr>
              <a:xfrm>
                <a:off x="4309368" y="3253784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" name="Group 10"/>
            <p:cNvGrpSpPr/>
            <p:nvPr userDrawn="1"/>
          </p:nvGrpSpPr>
          <p:grpSpPr>
            <a:xfrm>
              <a:off x="5141441" y="3522727"/>
              <a:ext cx="167575" cy="167576"/>
              <a:chOff x="5090549" y="3202481"/>
              <a:chExt cx="176130" cy="176130"/>
            </a:xfrm>
          </p:grpSpPr>
          <p:sp>
            <p:nvSpPr>
              <p:cNvPr id="12" name="Oval 11"/>
              <p:cNvSpPr/>
              <p:nvPr userDrawn="1"/>
            </p:nvSpPr>
            <p:spPr>
              <a:xfrm>
                <a:off x="5090549" y="3202481"/>
                <a:ext cx="176130" cy="1761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Oval 12"/>
              <p:cNvSpPr/>
              <p:nvPr userDrawn="1"/>
            </p:nvSpPr>
            <p:spPr>
              <a:xfrm>
                <a:off x="5129106" y="3241038"/>
                <a:ext cx="99016" cy="99016"/>
              </a:xfrm>
              <a:prstGeom prst="ellipse">
                <a:avLst/>
              </a:prstGeom>
              <a:solidFill>
                <a:srgbClr val="FAB1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5" name="TextBox 34"/>
          <p:cNvSpPr txBox="1"/>
          <p:nvPr userDrawn="1"/>
        </p:nvSpPr>
        <p:spPr>
          <a:xfrm>
            <a:off x="4040215" y="2472576"/>
            <a:ext cx="1224800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CT</a:t>
            </a:r>
            <a:endParaRPr lang="ko-KR" altLang="en-US" sz="5400">
              <a:solidFill>
                <a:schemeClr val="tx1">
                  <a:lumMod val="65000"/>
                  <a:lumOff val="35000"/>
                </a:schemeClr>
              </a:solidFill>
              <a:latin typeface="Segoe UI Black" panose="020B0A02040204020203" pitchFamily="34" charset="0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1266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5064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 smtClean="0"/>
              <a:t> Click to edit Master title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673224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207097-E0CB-492E-A837-D074386319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669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spc="0" dirty="0">
                <a:latin typeface="맑은 고딕"/>
              </a:rPr>
              <a:t>CT</a:t>
            </a:r>
            <a:r>
              <a:rPr lang="ko-KR" altLang="en-US" sz="4800" spc="0">
                <a:latin typeface="맑은 고딕"/>
              </a:rPr>
              <a:t>와 </a:t>
            </a:r>
            <a:r>
              <a:rPr lang="en-US" altLang="ko-KR" sz="4800" spc="0" dirty="0">
                <a:latin typeface="맑은 고딕"/>
              </a:rPr>
              <a:t>SW</a:t>
            </a:r>
            <a:r>
              <a:rPr lang="ko-KR" altLang="en-US" sz="4800" spc="0">
                <a:latin typeface="맑은 고딕"/>
              </a:rPr>
              <a:t>의 이해</a:t>
            </a:r>
            <a:r>
              <a:rPr lang="en-US" altLang="ko-KR" sz="4000" spc="0" dirty="0">
                <a:latin typeface="맑은 고딕"/>
              </a:rPr>
              <a:t/>
            </a:r>
            <a:br>
              <a:rPr lang="en-US" altLang="ko-KR" sz="4000" spc="0" dirty="0">
                <a:latin typeface="맑은 고딕"/>
              </a:rPr>
            </a:br>
            <a:r>
              <a:rPr lang="en-US" altLang="ko-KR" sz="4000" dirty="0">
                <a:latin typeface="맑은 고딕"/>
              </a:rPr>
              <a:t>(</a:t>
            </a:r>
            <a:r>
              <a:rPr lang="ko-KR" altLang="en-US" sz="2800">
                <a:latin typeface="맑은 고딕"/>
              </a:rPr>
              <a:t>컴퓨팅 사고력과 프로그래밍</a:t>
            </a:r>
            <a:r>
              <a:rPr lang="en-US" altLang="ko-KR" sz="2800" dirty="0">
                <a:latin typeface="맑은 고딕"/>
              </a:rPr>
              <a:t>)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492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 </a:t>
            </a:r>
            <a:r>
              <a:rPr lang="ko-KR" altLang="en-US" dirty="0" smtClean="0"/>
              <a:t>숫자의 표현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1"/>
            <a:r>
              <a:rPr lang="ko-KR" altLang="en-US" dirty="0"/>
              <a:t>연산의 대상이 되는 데이터들을 숫자 데이터라고 한다</a:t>
            </a:r>
            <a:endParaRPr lang="en-US" altLang="ko-KR" dirty="0"/>
          </a:p>
          <a:p>
            <a:pPr lvl="1"/>
            <a:r>
              <a:rPr lang="ko-KR" altLang="en-US" dirty="0"/>
              <a:t>숫자 데이터들은 당연히 </a:t>
            </a:r>
            <a:r>
              <a:rPr lang="en-US" altLang="ko-KR" dirty="0"/>
              <a:t>2</a:t>
            </a:r>
            <a:r>
              <a:rPr lang="ko-KR" altLang="en-US" dirty="0"/>
              <a:t>진법으로 표시되어야 한다</a:t>
            </a:r>
            <a:endParaRPr lang="en-US" altLang="ko-KR" dirty="0"/>
          </a:p>
          <a:p>
            <a:endParaRPr lang="en-US" altLang="ko-KR" dirty="0"/>
          </a:p>
          <a:p>
            <a:pPr lvl="2"/>
            <a:r>
              <a:rPr lang="ko-KR" altLang="en-US" dirty="0"/>
              <a:t>예 </a:t>
            </a:r>
            <a:r>
              <a:rPr lang="en-US" altLang="ko-KR" dirty="0"/>
              <a:t>: 3+4</a:t>
            </a:r>
            <a:r>
              <a:rPr lang="ko-KR" altLang="en-US" dirty="0"/>
              <a:t>를 수행하기 위해서는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3284984"/>
            <a:ext cx="2524125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4189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3590503"/>
            <a:ext cx="2333625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 </a:t>
            </a:r>
            <a:r>
              <a:rPr lang="ko-KR" altLang="en-US" dirty="0" smtClean="0"/>
              <a:t>숫자의 표현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진법의 변환</a:t>
            </a:r>
            <a:endParaRPr lang="en-US" altLang="ko-KR" dirty="0"/>
          </a:p>
          <a:p>
            <a:pPr lvl="1"/>
            <a:r>
              <a:rPr lang="ko-KR" altLang="en-US" dirty="0"/>
              <a:t>프로그램에서 사용된 </a:t>
            </a:r>
            <a:r>
              <a:rPr lang="en-US" altLang="ko-KR" dirty="0"/>
              <a:t>10</a:t>
            </a:r>
            <a:r>
              <a:rPr lang="ko-KR" altLang="en-US" dirty="0"/>
              <a:t>진법은 번역기에 의해 </a:t>
            </a:r>
            <a:r>
              <a:rPr lang="en-US" altLang="ko-KR" dirty="0"/>
              <a:t>2</a:t>
            </a:r>
            <a:r>
              <a:rPr lang="ko-KR" altLang="en-US" dirty="0"/>
              <a:t>진법으로 자동 변환된다</a:t>
            </a:r>
            <a:endParaRPr lang="en-US" altLang="ko-KR" dirty="0"/>
          </a:p>
          <a:p>
            <a:pPr lvl="1"/>
            <a:r>
              <a:rPr lang="en-US" altLang="ko-KR" dirty="0"/>
              <a:t>10</a:t>
            </a:r>
            <a:r>
              <a:rPr lang="ko-KR" altLang="en-US" dirty="0"/>
              <a:t>진수를 </a:t>
            </a:r>
            <a:r>
              <a:rPr lang="en-US" altLang="ko-KR" dirty="0"/>
              <a:t>2</a:t>
            </a:r>
            <a:r>
              <a:rPr lang="ko-KR" altLang="en-US" dirty="0"/>
              <a:t>진수로 바꾸는 방법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예 </a:t>
            </a:r>
            <a:r>
              <a:rPr lang="en-US" altLang="ko-KR" dirty="0"/>
              <a:t>: 55</a:t>
            </a:r>
            <a:r>
              <a:rPr lang="ko-KR" altLang="en-US" dirty="0"/>
              <a:t>를 </a:t>
            </a:r>
            <a:r>
              <a:rPr lang="en-US" altLang="ko-KR" dirty="0"/>
              <a:t>2</a:t>
            </a:r>
            <a:r>
              <a:rPr lang="ko-KR" altLang="en-US" dirty="0"/>
              <a:t>진수로 변환하려면 </a:t>
            </a:r>
            <a:r>
              <a:rPr lang="en-US" altLang="ko-KR" dirty="0"/>
              <a:t>55</a:t>
            </a:r>
            <a:r>
              <a:rPr lang="ko-KR" altLang="en-US" dirty="0"/>
              <a:t>를 계속 </a:t>
            </a:r>
            <a:r>
              <a:rPr lang="en-US" altLang="ko-KR" dirty="0"/>
              <a:t>2</a:t>
            </a:r>
            <a:r>
              <a:rPr lang="ko-KR" altLang="en-US" dirty="0"/>
              <a:t>로 나누고 나머지를 역순으로 배열하면 </a:t>
            </a:r>
            <a:r>
              <a:rPr lang="en-US" altLang="ko-KR" dirty="0"/>
              <a:t>2</a:t>
            </a:r>
            <a:r>
              <a:rPr lang="ko-KR" altLang="en-US" dirty="0"/>
              <a:t>진수가 된다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43504" y="47148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진수 </a:t>
            </a:r>
            <a:r>
              <a:rPr lang="en-US" altLang="ko-KR" dirty="0" smtClean="0"/>
              <a:t>: 110111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183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 </a:t>
            </a:r>
            <a:r>
              <a:rPr lang="ko-KR" altLang="en-US" dirty="0" smtClean="0"/>
              <a:t>숫자의 표현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진법의 변환</a:t>
            </a:r>
            <a:endParaRPr lang="en-US" altLang="ko-KR" dirty="0"/>
          </a:p>
          <a:p>
            <a:pPr lvl="1"/>
            <a:r>
              <a:rPr lang="en-US" altLang="ko-KR" dirty="0"/>
              <a:t>10</a:t>
            </a:r>
            <a:r>
              <a:rPr lang="ko-KR" altLang="en-US" dirty="0"/>
              <a:t>진수를 </a:t>
            </a:r>
            <a:r>
              <a:rPr lang="en-US" altLang="ko-KR" dirty="0"/>
              <a:t>8</a:t>
            </a:r>
            <a:r>
              <a:rPr lang="ko-KR" altLang="en-US" dirty="0"/>
              <a:t>진수로 바꾸는 방법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예 </a:t>
            </a:r>
            <a:r>
              <a:rPr lang="en-US" altLang="ko-KR" dirty="0"/>
              <a:t>: 55</a:t>
            </a:r>
            <a:r>
              <a:rPr lang="ko-KR" altLang="en-US" dirty="0"/>
              <a:t>를 </a:t>
            </a:r>
            <a:r>
              <a:rPr lang="en-US" altLang="ko-KR" dirty="0"/>
              <a:t>8</a:t>
            </a:r>
            <a:r>
              <a:rPr lang="ko-KR" altLang="en-US" dirty="0"/>
              <a:t>진수로 변환하려면 </a:t>
            </a:r>
            <a:r>
              <a:rPr lang="en-US" altLang="ko-KR" dirty="0"/>
              <a:t>55</a:t>
            </a:r>
            <a:r>
              <a:rPr lang="ko-KR" altLang="en-US" dirty="0"/>
              <a:t>를 계속 </a:t>
            </a:r>
            <a:r>
              <a:rPr lang="en-US" altLang="ko-KR" dirty="0"/>
              <a:t>8</a:t>
            </a:r>
            <a:r>
              <a:rPr lang="ko-KR" altLang="en-US" dirty="0"/>
              <a:t>로 나누고 나머지를 역순으로 배열하면 </a:t>
            </a:r>
            <a:r>
              <a:rPr lang="en-US" altLang="ko-KR" dirty="0"/>
              <a:t>8</a:t>
            </a:r>
            <a:r>
              <a:rPr lang="ko-KR" altLang="en-US" dirty="0"/>
              <a:t>진수가 된다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86314" y="4071942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8</a:t>
            </a:r>
            <a:r>
              <a:rPr lang="ko-KR" altLang="en-US" dirty="0" smtClean="0"/>
              <a:t>진수 </a:t>
            </a:r>
            <a:r>
              <a:rPr lang="en-US" altLang="ko-KR" dirty="0" smtClean="0"/>
              <a:t>: 067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14546" y="3429000"/>
            <a:ext cx="2314575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0236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 </a:t>
            </a:r>
            <a:r>
              <a:rPr lang="ko-KR" altLang="en-US" dirty="0" smtClean="0"/>
              <a:t>숫자의 표현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진법의 변환</a:t>
            </a:r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진수를 </a:t>
            </a:r>
            <a:r>
              <a:rPr lang="en-US" altLang="ko-KR" dirty="0"/>
              <a:t>10</a:t>
            </a:r>
            <a:r>
              <a:rPr lang="ko-KR" altLang="en-US" dirty="0"/>
              <a:t>진수로 바꾸는 방법</a:t>
            </a:r>
            <a:endParaRPr lang="en-US" altLang="ko-KR" dirty="0"/>
          </a:p>
          <a:p>
            <a:pPr lvl="1"/>
            <a:r>
              <a:rPr lang="ko-KR" altLang="en-US" dirty="0"/>
              <a:t>기수</a:t>
            </a:r>
            <a:r>
              <a:rPr lang="en-US" altLang="ko-KR" dirty="0"/>
              <a:t>(</a:t>
            </a:r>
            <a:r>
              <a:rPr lang="ko-KR" altLang="en-US" dirty="0"/>
              <a:t>기초가 되는 수</a:t>
            </a:r>
            <a:r>
              <a:rPr lang="en-US" altLang="ko-KR" dirty="0"/>
              <a:t>) </a:t>
            </a:r>
            <a:r>
              <a:rPr lang="ko-KR" altLang="en-US" dirty="0"/>
              <a:t>승을 이용하여 변환시킨다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예 </a:t>
            </a:r>
            <a:r>
              <a:rPr lang="en-US" altLang="ko-KR" dirty="0"/>
              <a:t>: 110111</a:t>
            </a:r>
            <a:r>
              <a:rPr lang="ko-KR" altLang="en-US" dirty="0"/>
              <a:t>을 </a:t>
            </a:r>
            <a:r>
              <a:rPr lang="en-US" altLang="ko-KR" dirty="0"/>
              <a:t>10</a:t>
            </a:r>
            <a:r>
              <a:rPr lang="ko-KR" altLang="en-US" dirty="0"/>
              <a:t>진수로 변환하려면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3068960"/>
            <a:ext cx="5184576" cy="347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4525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 </a:t>
            </a:r>
            <a:r>
              <a:rPr lang="ko-KR" altLang="en-US" dirty="0" smtClean="0"/>
              <a:t>숫자의 표현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진법의 변환</a:t>
            </a:r>
            <a:endParaRPr lang="en-US" altLang="ko-KR" dirty="0"/>
          </a:p>
          <a:p>
            <a:pPr lvl="1"/>
            <a:r>
              <a:rPr lang="en-US" altLang="ko-KR" dirty="0"/>
              <a:t>8</a:t>
            </a:r>
            <a:r>
              <a:rPr lang="ko-KR" altLang="en-US" dirty="0"/>
              <a:t>진수를 </a:t>
            </a:r>
            <a:r>
              <a:rPr lang="en-US" altLang="ko-KR" dirty="0"/>
              <a:t>10</a:t>
            </a:r>
            <a:r>
              <a:rPr lang="ko-KR" altLang="en-US" dirty="0"/>
              <a:t>진수로 바꾸는 방법</a:t>
            </a:r>
            <a:endParaRPr lang="en-US" altLang="ko-KR" dirty="0"/>
          </a:p>
          <a:p>
            <a:pPr lvl="1"/>
            <a:r>
              <a:rPr lang="ko-KR" altLang="en-US" dirty="0"/>
              <a:t>기수</a:t>
            </a:r>
            <a:r>
              <a:rPr lang="en-US" altLang="ko-KR" dirty="0"/>
              <a:t>(</a:t>
            </a:r>
            <a:r>
              <a:rPr lang="ko-KR" altLang="en-US" dirty="0"/>
              <a:t>기초가 되는 수</a:t>
            </a:r>
            <a:r>
              <a:rPr lang="en-US" altLang="ko-KR" dirty="0"/>
              <a:t>) </a:t>
            </a:r>
            <a:r>
              <a:rPr lang="ko-KR" altLang="en-US" dirty="0"/>
              <a:t>승을 이용하여 변환시킨다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예 </a:t>
            </a:r>
            <a:r>
              <a:rPr lang="en-US" altLang="ko-KR" dirty="0"/>
              <a:t>: 067</a:t>
            </a:r>
            <a:r>
              <a:rPr lang="ko-KR" altLang="en-US" dirty="0"/>
              <a:t>을 </a:t>
            </a:r>
            <a:r>
              <a:rPr lang="en-US" altLang="ko-KR" dirty="0"/>
              <a:t>10</a:t>
            </a:r>
            <a:r>
              <a:rPr lang="ko-KR" altLang="en-US" dirty="0"/>
              <a:t>진수로 변환하려면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9792" y="3140968"/>
            <a:ext cx="2808312" cy="3436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3851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 </a:t>
            </a:r>
            <a:r>
              <a:rPr lang="ko-KR" altLang="en-US" dirty="0" smtClean="0"/>
              <a:t>숫자의 표현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진법의 표현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988840"/>
            <a:ext cx="7289004" cy="3820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4184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 </a:t>
            </a:r>
            <a:r>
              <a:rPr lang="ko-KR" altLang="en-US" dirty="0" smtClean="0"/>
              <a:t>숫자의 표현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sz="2000" dirty="0"/>
              <a:t>정수의 표현</a:t>
            </a:r>
            <a:endParaRPr lang="en-US" altLang="ko-KR" sz="2000" dirty="0"/>
          </a:p>
          <a:p>
            <a:pPr lvl="1"/>
            <a:r>
              <a:rPr lang="ko-KR" altLang="en-US" dirty="0"/>
              <a:t>프로그램에서는 정수를 자유롭게 사용</a:t>
            </a:r>
            <a:endParaRPr lang="en-US" altLang="ko-KR" dirty="0"/>
          </a:p>
          <a:p>
            <a:pPr lvl="2"/>
            <a:r>
              <a:rPr lang="ko-KR" altLang="en-US" dirty="0"/>
              <a:t>예 </a:t>
            </a:r>
            <a:endParaRPr lang="en-US" altLang="ko-KR" dirty="0">
              <a:solidFill>
                <a:srgbClr val="FF0000"/>
              </a:solidFill>
            </a:endParaRPr>
          </a:p>
          <a:p>
            <a:pPr lvl="2">
              <a:buNone/>
            </a:pPr>
            <a:r>
              <a:rPr lang="en-US" altLang="ko-KR" dirty="0">
                <a:solidFill>
                  <a:srgbClr val="FF0000"/>
                </a:solidFill>
              </a:rPr>
              <a:t>a = 1234567890</a:t>
            </a:r>
          </a:p>
          <a:p>
            <a:pPr lvl="2">
              <a:buNone/>
            </a:pPr>
            <a:r>
              <a:rPr lang="en-US" altLang="ko-KR" dirty="0">
                <a:solidFill>
                  <a:srgbClr val="FF0000"/>
                </a:solidFill>
              </a:rPr>
              <a:t>b = -</a:t>
            </a:r>
            <a:r>
              <a:rPr lang="en-US" altLang="ko-KR" dirty="0" smtClean="0">
                <a:solidFill>
                  <a:srgbClr val="FF0000"/>
                </a:solidFill>
              </a:rPr>
              <a:t>4890</a:t>
            </a:r>
            <a:endParaRPr lang="en-US" altLang="ko-KR" dirty="0"/>
          </a:p>
          <a:p>
            <a:pPr lvl="1"/>
            <a:r>
              <a:rPr lang="ko-KR" altLang="en-US" dirty="0"/>
              <a:t>대부분의 언어에서는 정수를 나타내기 위해 </a:t>
            </a:r>
            <a:r>
              <a:rPr lang="en-US" altLang="ko-KR" dirty="0"/>
              <a:t>32</a:t>
            </a:r>
            <a:r>
              <a:rPr lang="ko-KR" altLang="en-US" dirty="0"/>
              <a:t>비트 크기의 공간을 사용</a:t>
            </a:r>
            <a:endParaRPr lang="en-US" altLang="ko-KR" dirty="0"/>
          </a:p>
          <a:p>
            <a:pPr lvl="2"/>
            <a:r>
              <a:rPr lang="en-US" altLang="ko-KR" dirty="0"/>
              <a:t>32 </a:t>
            </a:r>
            <a:r>
              <a:rPr lang="ko-KR" altLang="en-US" dirty="0"/>
              <a:t>비트를 사용하여 정수를 표현할 때 첫 번째 비트는 양수와 음수를 나타내는 부호 비트로 사용</a:t>
            </a:r>
            <a:endParaRPr lang="en-US" altLang="ko-KR" dirty="0"/>
          </a:p>
          <a:p>
            <a:pPr lvl="3"/>
            <a:r>
              <a:rPr lang="en-US" altLang="ko-KR" dirty="0"/>
              <a:t>31 </a:t>
            </a:r>
            <a:r>
              <a:rPr lang="ko-KR" altLang="en-US" dirty="0"/>
              <a:t>비트로 나타낼 수 있는 정수의 </a:t>
            </a:r>
            <a:r>
              <a:rPr lang="ko-KR" altLang="en-US"/>
              <a:t>범위는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mtClean="0"/>
              <a:t>  </a:t>
            </a:r>
            <a:r>
              <a:rPr lang="en-US" altLang="ko-KR" dirty="0"/>
              <a:t>-2</a:t>
            </a:r>
            <a:r>
              <a:rPr lang="en-US" altLang="ko-KR" baseline="30000" dirty="0"/>
              <a:t>31</a:t>
            </a:r>
            <a:r>
              <a:rPr lang="en-US" altLang="ko-KR" dirty="0"/>
              <a:t>(-2,147,483,648)~ +2</a:t>
            </a:r>
            <a:r>
              <a:rPr lang="en-US" altLang="ko-KR" baseline="30000" dirty="0"/>
              <a:t>31</a:t>
            </a:r>
            <a:r>
              <a:rPr lang="en-US" altLang="ko-KR" dirty="0"/>
              <a:t>-1(+2,147,483,647) </a:t>
            </a:r>
            <a:r>
              <a:rPr lang="ko-KR" altLang="en-US" dirty="0" err="1"/>
              <a:t>까지이다</a:t>
            </a:r>
            <a:r>
              <a:rPr lang="en-US" altLang="ko-KR" dirty="0"/>
              <a:t>.</a:t>
            </a:r>
          </a:p>
          <a:p>
            <a:pPr lvl="2"/>
            <a:endParaRPr lang="en-US" altLang="ko-KR" sz="1600" dirty="0"/>
          </a:p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5354851"/>
            <a:ext cx="6226299" cy="102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4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 </a:t>
            </a:r>
            <a:r>
              <a:rPr lang="ko-KR" altLang="en-US" dirty="0" smtClean="0"/>
              <a:t>숫자의 표현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sz="2000" dirty="0"/>
              <a:t>정수의 표현</a:t>
            </a:r>
            <a:endParaRPr lang="en-US" altLang="ko-KR" sz="2000" dirty="0"/>
          </a:p>
          <a:p>
            <a:pPr lvl="1"/>
            <a:r>
              <a:rPr lang="en-US" altLang="ko-KR" dirty="0"/>
              <a:t>4 </a:t>
            </a:r>
            <a:r>
              <a:rPr lang="ko-KR" altLang="en-US" dirty="0"/>
              <a:t>비트로 나타낼 수 있는 정수의 가지 수</a:t>
            </a:r>
            <a:r>
              <a:rPr lang="en-US" altLang="ko-KR" dirty="0"/>
              <a:t>? (</a:t>
            </a:r>
            <a:r>
              <a:rPr lang="ko-KR" altLang="en-US" dirty="0"/>
              <a:t>첫 번째 비트를 </a:t>
            </a:r>
            <a:r>
              <a:rPr lang="ko-KR" altLang="en-US" dirty="0" smtClean="0"/>
              <a:t>부호 비트로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양의 정수 </a:t>
            </a:r>
            <a:r>
              <a:rPr lang="en-US" altLang="ko-KR" dirty="0"/>
              <a:t>8</a:t>
            </a:r>
            <a:r>
              <a:rPr lang="ko-KR" altLang="en-US" dirty="0"/>
              <a:t>가지</a:t>
            </a:r>
            <a:endParaRPr lang="en-US" altLang="ko-KR" dirty="0"/>
          </a:p>
          <a:p>
            <a:pPr lvl="2"/>
            <a:r>
              <a:rPr lang="en-US" altLang="ko-KR" dirty="0"/>
              <a:t>3</a:t>
            </a:r>
            <a:r>
              <a:rPr lang="ko-KR" altLang="en-US" dirty="0"/>
              <a:t>비트로 표현 할 수 있는 양의 정수에는 </a:t>
            </a:r>
            <a:r>
              <a:rPr lang="en-US" altLang="ko-KR" dirty="0">
                <a:solidFill>
                  <a:srgbClr val="FF0000"/>
                </a:solidFill>
              </a:rPr>
              <a:t>0</a:t>
            </a:r>
            <a:r>
              <a:rPr lang="ko-KR" altLang="en-US" dirty="0"/>
              <a:t> 이 포함되어 있으므로 표현할 수 있는 숫자는 </a:t>
            </a:r>
            <a:r>
              <a:rPr lang="en-US" altLang="ko-KR" dirty="0"/>
              <a:t>7(2</a:t>
            </a:r>
            <a:r>
              <a:rPr lang="en-US" altLang="ko-KR" baseline="30000" dirty="0"/>
              <a:t>3 </a:t>
            </a:r>
            <a:r>
              <a:rPr lang="en-US" altLang="ko-KR" dirty="0"/>
              <a:t>-1) </a:t>
            </a:r>
            <a:r>
              <a:rPr lang="ko-KR" altLang="en-US" dirty="0"/>
              <a:t>까지만 저장할 수 있다</a:t>
            </a:r>
            <a:r>
              <a:rPr lang="en-US" altLang="ko-KR" baseline="30000" dirty="0"/>
              <a:t>    </a:t>
            </a:r>
          </a:p>
          <a:p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7827" y="3385008"/>
            <a:ext cx="2948349" cy="3158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4529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 </a:t>
            </a:r>
            <a:r>
              <a:rPr lang="ko-KR" altLang="en-US" dirty="0" smtClean="0"/>
              <a:t>숫자의 표현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정수의 표현</a:t>
            </a:r>
            <a:endParaRPr lang="en-US" altLang="ko-KR" dirty="0"/>
          </a:p>
          <a:p>
            <a:pPr lvl="1"/>
            <a:r>
              <a:rPr lang="ko-KR" altLang="en-US" dirty="0"/>
              <a:t>음수의 표현방법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2</a:t>
            </a:r>
            <a:r>
              <a:rPr lang="ko-KR" altLang="en-US" dirty="0"/>
              <a:t>의 보수</a:t>
            </a:r>
            <a:r>
              <a:rPr lang="en-US" altLang="ko-KR" dirty="0"/>
              <a:t>(2</a:t>
            </a:r>
            <a:r>
              <a:rPr lang="en-US" altLang="ko-KR" dirty="0">
                <a:latin typeface="+mn-ea"/>
              </a:rPr>
              <a:t>’</a:t>
            </a:r>
            <a:r>
              <a:rPr lang="en-US" altLang="ko-KR" dirty="0"/>
              <a:t>s complement) </a:t>
            </a:r>
            <a:r>
              <a:rPr lang="ko-KR" altLang="en-US" dirty="0"/>
              <a:t>방법으로 표현</a:t>
            </a:r>
            <a:endParaRPr lang="en-US" altLang="ko-KR" dirty="0"/>
          </a:p>
          <a:p>
            <a:pPr lvl="3"/>
            <a:r>
              <a:rPr lang="ko-KR" altLang="en-US" dirty="0"/>
              <a:t>양의 정수를 이용하여 음수를 만드는 방법</a:t>
            </a:r>
            <a:endParaRPr lang="en-US" altLang="ko-KR" dirty="0"/>
          </a:p>
          <a:p>
            <a:pPr lvl="3"/>
            <a:r>
              <a:rPr lang="ko-KR" altLang="en-US" dirty="0"/>
              <a:t>예 </a:t>
            </a:r>
            <a:r>
              <a:rPr lang="en-US" altLang="ko-KR" dirty="0"/>
              <a:t>: -6</a:t>
            </a:r>
            <a:r>
              <a:rPr lang="ko-KR" altLang="en-US" dirty="0"/>
              <a:t>을 만들기 위해서는 양수 </a:t>
            </a:r>
            <a:r>
              <a:rPr lang="en-US" altLang="ko-KR" dirty="0"/>
              <a:t>6</a:t>
            </a:r>
            <a:r>
              <a:rPr lang="ko-KR" altLang="en-US" dirty="0"/>
              <a:t>을 이용한다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3356992"/>
            <a:ext cx="5712102" cy="1632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2691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 </a:t>
            </a:r>
            <a:r>
              <a:rPr lang="ko-KR" altLang="en-US" dirty="0" smtClean="0"/>
              <a:t>숫자의 표현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정수의 표현</a:t>
            </a:r>
            <a:endParaRPr lang="en-US" altLang="ko-KR" dirty="0"/>
          </a:p>
          <a:p>
            <a:pPr lvl="1"/>
            <a:r>
              <a:rPr lang="ko-KR" altLang="en-US" dirty="0"/>
              <a:t>음수의 표현방법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4</a:t>
            </a:r>
            <a:r>
              <a:rPr lang="ko-KR" altLang="en-US" dirty="0"/>
              <a:t>비트로 음수를 표현</a:t>
            </a:r>
            <a:endParaRPr lang="en-US" altLang="ko-KR" dirty="0"/>
          </a:p>
          <a:p>
            <a:pPr lvl="3"/>
            <a:endParaRPr lang="en-US" altLang="ko-KR" dirty="0"/>
          </a:p>
          <a:p>
            <a:endParaRPr lang="ko-KR" alt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85846" y="2577565"/>
            <a:ext cx="3114346" cy="3978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9053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2048" y="1556792"/>
            <a:ext cx="9144000" cy="1052736"/>
          </a:xfrm>
          <a:solidFill>
            <a:schemeClr val="bg1"/>
          </a:solidFill>
        </p:spPr>
        <p:txBody>
          <a:bodyPr/>
          <a:lstStyle/>
          <a:p>
            <a:r>
              <a:rPr lang="en-US" altLang="ko-KR" sz="3200" dirty="0" smtClean="0"/>
              <a:t>Chap 3  </a:t>
            </a:r>
            <a:r>
              <a:rPr lang="ko-KR" altLang="en-US" sz="3200" dirty="0" smtClean="0"/>
              <a:t>데이터의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표현과 운영체제</a:t>
            </a:r>
            <a:endParaRPr lang="ko-KR" alt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1691680" y="2632178"/>
            <a:ext cx="730830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1252538" algn="l"/>
              </a:tabLst>
            </a:pPr>
            <a:r>
              <a:rPr lang="en-US" altLang="ko-KR" sz="2000" dirty="0" smtClean="0">
                <a:latin typeface="+mj-lt"/>
              </a:rPr>
              <a:t>Section 1 </a:t>
            </a:r>
            <a:r>
              <a:rPr lang="ko-KR" altLang="en-US" sz="2000" smtClean="0">
                <a:latin typeface="+mj-lt"/>
              </a:rPr>
              <a:t>컴퓨터란</a:t>
            </a:r>
            <a:r>
              <a:rPr lang="en-US" altLang="ko-KR" sz="2000" dirty="0" smtClean="0">
                <a:latin typeface="+mj-lt"/>
              </a:rPr>
              <a:t>?</a:t>
            </a:r>
          </a:p>
          <a:p>
            <a:pPr lvl="1">
              <a:lnSpc>
                <a:spcPct val="150000"/>
              </a:lnSpc>
              <a:tabLst>
                <a:tab pos="1252538" algn="l"/>
              </a:tabLst>
            </a:pPr>
            <a:r>
              <a:rPr lang="en-US" altLang="ko-KR" sz="2000" dirty="0" smtClean="0">
                <a:latin typeface="+mj-lt"/>
              </a:rPr>
              <a:t>	1 </a:t>
            </a:r>
            <a:r>
              <a:rPr lang="ko-KR" altLang="en-US" sz="2000" smtClean="0">
                <a:latin typeface="+mj-lt"/>
              </a:rPr>
              <a:t>컴퓨터의 기능</a:t>
            </a:r>
            <a:endParaRPr lang="en-US" altLang="ko-KR" sz="2000" dirty="0" smtClean="0">
              <a:latin typeface="+mj-lt"/>
            </a:endParaRPr>
          </a:p>
          <a:p>
            <a:pPr>
              <a:lnSpc>
                <a:spcPct val="150000"/>
              </a:lnSpc>
              <a:tabLst>
                <a:tab pos="1252538" algn="l"/>
              </a:tabLst>
            </a:pPr>
            <a:r>
              <a:rPr lang="en-US" altLang="ko-KR" sz="2000" dirty="0" smtClean="0">
                <a:latin typeface="+mj-lt"/>
              </a:rPr>
              <a:t>	2 </a:t>
            </a:r>
            <a:r>
              <a:rPr lang="ko-KR" altLang="en-US" sz="2000" smtClean="0">
                <a:latin typeface="+mj-lt"/>
              </a:rPr>
              <a:t>컴퓨터의 종류</a:t>
            </a:r>
            <a:endParaRPr lang="en-US" altLang="ko-KR" sz="2000" dirty="0" smtClean="0">
              <a:latin typeface="+mj-lt"/>
            </a:endParaRPr>
          </a:p>
          <a:p>
            <a:pPr>
              <a:lnSpc>
                <a:spcPct val="150000"/>
              </a:lnSpc>
              <a:tabLst>
                <a:tab pos="1252538" algn="l"/>
              </a:tabLst>
            </a:pPr>
            <a:r>
              <a:rPr lang="en-US" altLang="ko-KR" sz="2000" dirty="0">
                <a:latin typeface="+mj-lt"/>
              </a:rPr>
              <a:t>	</a:t>
            </a:r>
            <a:r>
              <a:rPr lang="en-US" altLang="ko-KR" sz="2000" dirty="0" smtClean="0">
                <a:latin typeface="+mj-lt"/>
              </a:rPr>
              <a:t>3 </a:t>
            </a:r>
            <a:r>
              <a:rPr lang="ko-KR" altLang="en-US" sz="2000" smtClean="0">
                <a:latin typeface="+mj-lt"/>
              </a:rPr>
              <a:t>컴퓨터 하드웨어</a:t>
            </a:r>
            <a:r>
              <a:rPr lang="en-US" altLang="ko-KR" sz="2000" baseline="30000" dirty="0" smtClean="0">
                <a:latin typeface="+mj-lt"/>
              </a:rPr>
              <a:t>Hardware</a:t>
            </a:r>
            <a:r>
              <a:rPr lang="ko-KR" altLang="en-US" sz="2000" smtClean="0">
                <a:latin typeface="+mj-lt"/>
              </a:rPr>
              <a:t>와 소프트웨어</a:t>
            </a:r>
            <a:r>
              <a:rPr lang="en-US" altLang="ko-KR" sz="2000" baseline="30000" dirty="0" smtClean="0">
                <a:latin typeface="+mj-lt"/>
              </a:rPr>
              <a:t>Software</a:t>
            </a:r>
          </a:p>
          <a:p>
            <a:pPr>
              <a:lnSpc>
                <a:spcPct val="150000"/>
              </a:lnSpc>
              <a:tabLst>
                <a:tab pos="1252538" algn="l"/>
              </a:tabLst>
            </a:pPr>
            <a:r>
              <a:rPr lang="en-US" altLang="ko-KR" sz="2000" dirty="0" smtClean="0">
                <a:latin typeface="+mj-lt"/>
              </a:rPr>
              <a:t>Section 2 </a:t>
            </a:r>
            <a:r>
              <a:rPr lang="ko-KR" altLang="en-US" sz="2000" smtClean="0">
                <a:latin typeface="+mj-lt"/>
              </a:rPr>
              <a:t>컴퓨터와</a:t>
            </a:r>
            <a:r>
              <a:rPr lang="en-US" altLang="ko-KR" sz="2000" dirty="0" smtClean="0">
                <a:latin typeface="+mj-lt"/>
              </a:rPr>
              <a:t> </a:t>
            </a:r>
            <a:r>
              <a:rPr lang="ko-KR" altLang="en-US" sz="2000" smtClean="0">
                <a:latin typeface="+mj-lt"/>
              </a:rPr>
              <a:t>프로그램</a:t>
            </a:r>
            <a:endParaRPr lang="en-US" altLang="ko-KR" sz="2000" dirty="0" smtClean="0">
              <a:latin typeface="+mj-lt"/>
            </a:endParaRPr>
          </a:p>
          <a:p>
            <a:pPr>
              <a:lnSpc>
                <a:spcPct val="150000"/>
              </a:lnSpc>
              <a:tabLst>
                <a:tab pos="1252538" algn="l"/>
              </a:tabLst>
            </a:pPr>
            <a:r>
              <a:rPr lang="en-US" altLang="ko-KR" sz="2000" dirty="0">
                <a:latin typeface="+mj-lt"/>
              </a:rPr>
              <a:t>	</a:t>
            </a:r>
            <a:r>
              <a:rPr lang="en-US" altLang="ko-KR" sz="2000" dirty="0" smtClean="0">
                <a:latin typeface="+mj-lt"/>
              </a:rPr>
              <a:t>1 </a:t>
            </a:r>
            <a:r>
              <a:rPr lang="ko-KR" altLang="en-US" sz="2000" smtClean="0">
                <a:latin typeface="+mj-lt"/>
              </a:rPr>
              <a:t>사람과 컴퓨터의 상호작용</a:t>
            </a:r>
            <a:endParaRPr lang="en-US" altLang="ko-KR" sz="2000" dirty="0" smtClean="0">
              <a:latin typeface="+mj-lt"/>
            </a:endParaRPr>
          </a:p>
          <a:p>
            <a:pPr>
              <a:lnSpc>
                <a:spcPct val="150000"/>
              </a:lnSpc>
              <a:tabLst>
                <a:tab pos="1252538" algn="l"/>
              </a:tabLst>
            </a:pPr>
            <a:r>
              <a:rPr lang="en-US" altLang="ko-KR" sz="2000" dirty="0">
                <a:latin typeface="+mj-lt"/>
              </a:rPr>
              <a:t>	</a:t>
            </a:r>
            <a:r>
              <a:rPr lang="en-US" altLang="ko-KR" sz="2000" dirty="0" smtClean="0">
                <a:latin typeface="+mj-lt"/>
              </a:rPr>
              <a:t>2 </a:t>
            </a:r>
            <a:r>
              <a:rPr lang="ko-KR" altLang="en-US" sz="2000" smtClean="0">
                <a:latin typeface="+mj-lt"/>
              </a:rPr>
              <a:t>프로그래밍 언어</a:t>
            </a:r>
            <a:r>
              <a:rPr lang="en-US" altLang="ko-KR" sz="2000" baseline="30000" dirty="0" smtClean="0">
                <a:latin typeface="+mj-lt"/>
              </a:rPr>
              <a:t>Programming Language</a:t>
            </a:r>
          </a:p>
          <a:p>
            <a:pPr>
              <a:lnSpc>
                <a:spcPct val="150000"/>
              </a:lnSpc>
              <a:tabLst>
                <a:tab pos="1252538" algn="l"/>
              </a:tabLst>
            </a:pPr>
            <a:r>
              <a:rPr lang="en-US" altLang="ko-KR" sz="2000" dirty="0">
                <a:latin typeface="+mj-lt"/>
              </a:rPr>
              <a:t>	</a:t>
            </a:r>
            <a:r>
              <a:rPr lang="en-US" altLang="ko-KR" sz="2000" dirty="0" smtClean="0">
                <a:latin typeface="+mj-lt"/>
              </a:rPr>
              <a:t>3 </a:t>
            </a:r>
            <a:r>
              <a:rPr lang="ko-KR" altLang="en-US" sz="2000" smtClean="0">
                <a:latin typeface="+mj-lt"/>
              </a:rPr>
              <a:t>컴퓨터는 어떻게 프로그램을 인지할까요</a:t>
            </a:r>
            <a:r>
              <a:rPr lang="en-US" altLang="ko-KR" sz="2000" dirty="0" smtClean="0">
                <a:latin typeface="+mj-lt"/>
              </a:rPr>
              <a:t>?</a:t>
            </a:r>
            <a:endParaRPr lang="ko-KR" alt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3073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4769206"/>
            <a:ext cx="4487890" cy="18165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2636912"/>
            <a:ext cx="4824536" cy="194421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 </a:t>
            </a:r>
            <a:r>
              <a:rPr lang="ko-KR" altLang="en-US" dirty="0" smtClean="0"/>
              <a:t>숫자의 표현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정수의 표현</a:t>
            </a:r>
            <a:endParaRPr lang="en-US" altLang="ko-KR" dirty="0"/>
          </a:p>
          <a:p>
            <a:pPr lvl="2"/>
            <a:r>
              <a:rPr lang="ko-KR" altLang="en-US" dirty="0"/>
              <a:t>정수의 연산 </a:t>
            </a:r>
            <a:r>
              <a:rPr lang="en-US" altLang="ko-KR" dirty="0"/>
              <a:t>: </a:t>
            </a:r>
            <a:r>
              <a:rPr lang="ko-KR" altLang="en-US" dirty="0"/>
              <a:t>컴퓨터는 가감승제를 포함한 모든 연산을 더하기 연산으로 처리</a:t>
            </a:r>
            <a:endParaRPr lang="en-US" altLang="ko-KR" dirty="0"/>
          </a:p>
          <a:p>
            <a:pPr lvl="3"/>
            <a:r>
              <a:rPr lang="ko-KR" altLang="en-US" dirty="0" smtClean="0"/>
              <a:t>예 </a:t>
            </a:r>
            <a:r>
              <a:rPr lang="en-US" altLang="ko-KR" dirty="0"/>
              <a:t>: 7-5</a:t>
            </a:r>
            <a:r>
              <a:rPr lang="ko-KR" altLang="en-US" dirty="0"/>
              <a:t>를 컴퓨터는 </a:t>
            </a:r>
            <a:r>
              <a:rPr lang="en-US" altLang="ko-KR" dirty="0"/>
              <a:t>7+(-5)</a:t>
            </a:r>
            <a:r>
              <a:rPr lang="ko-KR" altLang="en-US" dirty="0"/>
              <a:t>로 수행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marL="1371600" lvl="3" indent="0">
              <a:buNone/>
            </a:pPr>
            <a:endParaRPr lang="en-US" altLang="ko-KR" dirty="0" smtClean="0"/>
          </a:p>
          <a:p>
            <a:pPr lvl="3"/>
            <a:r>
              <a:rPr lang="ko-KR" altLang="en-US" dirty="0" smtClean="0"/>
              <a:t>예 </a:t>
            </a:r>
            <a:r>
              <a:rPr lang="en-US" altLang="ko-KR" dirty="0"/>
              <a:t>: 5-7</a:t>
            </a:r>
            <a:r>
              <a:rPr lang="ko-KR" altLang="en-US" dirty="0"/>
              <a:t>을 컴퓨터는 </a:t>
            </a:r>
            <a:r>
              <a:rPr lang="en-US" altLang="ko-KR" dirty="0"/>
              <a:t>5+(-7)</a:t>
            </a:r>
            <a:r>
              <a:rPr lang="ko-KR" altLang="en-US" dirty="0"/>
              <a:t>로 수행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852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 </a:t>
            </a:r>
            <a:r>
              <a:rPr lang="ko-KR" altLang="en-US" dirty="0" smtClean="0"/>
              <a:t>숫자의 표현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실수의 표현</a:t>
            </a:r>
            <a:endParaRPr lang="en-US" altLang="ko-KR" dirty="0"/>
          </a:p>
          <a:p>
            <a:pPr lvl="1"/>
            <a:r>
              <a:rPr lang="ko-KR" altLang="en-US" dirty="0"/>
              <a:t>프로그램에서는 실수를 자유롭게 사용</a:t>
            </a:r>
            <a:endParaRPr lang="en-US" altLang="ko-KR" dirty="0"/>
          </a:p>
          <a:p>
            <a:pPr lvl="2"/>
            <a:r>
              <a:rPr lang="ko-KR" altLang="en-US" dirty="0"/>
              <a:t>예 </a:t>
            </a:r>
            <a:endParaRPr lang="en-US" altLang="ko-KR" dirty="0"/>
          </a:p>
          <a:p>
            <a:pPr lvl="2">
              <a:buNone/>
            </a:pPr>
            <a:r>
              <a:rPr lang="en-US" altLang="ko-KR" dirty="0">
                <a:solidFill>
                  <a:srgbClr val="FF0000"/>
                </a:solidFill>
              </a:rPr>
              <a:t>		a = 123.456</a:t>
            </a:r>
          </a:p>
          <a:p>
            <a:pPr lvl="2">
              <a:buNone/>
            </a:pPr>
            <a:r>
              <a:rPr lang="en-US" altLang="ko-KR" dirty="0">
                <a:solidFill>
                  <a:srgbClr val="FF0000"/>
                </a:solidFill>
              </a:rPr>
              <a:t>		b = -456.789</a:t>
            </a:r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소수점 이하를 </a:t>
            </a:r>
            <a:r>
              <a:rPr lang="en-US" altLang="ko-KR" dirty="0"/>
              <a:t>10</a:t>
            </a:r>
            <a:r>
              <a:rPr lang="ko-KR" altLang="en-US" dirty="0"/>
              <a:t>진수로 </a:t>
            </a:r>
            <a:r>
              <a:rPr lang="ko-KR" altLang="en-US" dirty="0" smtClean="0"/>
              <a:t>나타내면</a:t>
            </a:r>
            <a:endParaRPr lang="en-US" altLang="ko-KR" dirty="0"/>
          </a:p>
          <a:p>
            <a:pPr lvl="2"/>
            <a:endParaRPr lang="en-US" altLang="ko-KR" dirty="0"/>
          </a:p>
          <a:p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4005064"/>
            <a:ext cx="4320480" cy="228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2474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 </a:t>
            </a:r>
            <a:r>
              <a:rPr lang="ko-KR" altLang="en-US" dirty="0" smtClean="0"/>
              <a:t>숫자의 표현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215516" y="1196752"/>
            <a:ext cx="3492388" cy="4968552"/>
          </a:xfrm>
        </p:spPr>
        <p:txBody>
          <a:bodyPr/>
          <a:lstStyle/>
          <a:p>
            <a:r>
              <a:rPr lang="ko-KR" altLang="en-US" dirty="0"/>
              <a:t>실수의 표현</a:t>
            </a:r>
            <a:endParaRPr lang="en-US" altLang="ko-KR" dirty="0"/>
          </a:p>
          <a:p>
            <a:pPr lvl="1"/>
            <a:r>
              <a:rPr lang="ko-KR" altLang="en-US" dirty="0"/>
              <a:t>소수점 이하 </a:t>
            </a:r>
            <a:r>
              <a:rPr lang="en-US" altLang="ko-KR" dirty="0"/>
              <a:t>4</a:t>
            </a:r>
            <a:r>
              <a:rPr lang="ko-KR" altLang="en-US" dirty="0"/>
              <a:t>자리를 </a:t>
            </a:r>
            <a:r>
              <a:rPr lang="en-US" altLang="ko-KR" dirty="0"/>
              <a:t>10</a:t>
            </a:r>
            <a:r>
              <a:rPr lang="ko-KR" altLang="en-US" dirty="0"/>
              <a:t>진수로 </a:t>
            </a:r>
            <a:r>
              <a:rPr lang="ko-KR" altLang="en-US" dirty="0" smtClean="0"/>
              <a:t>나타내면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4139952" y="980728"/>
            <a:ext cx="4176464" cy="5544616"/>
            <a:chOff x="1462087" y="1257300"/>
            <a:chExt cx="6219824" cy="10612671"/>
          </a:xfrm>
        </p:grpSpPr>
        <p:pic>
          <p:nvPicPr>
            <p:cNvPr id="1536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462087" y="1257300"/>
              <a:ext cx="6219824" cy="43434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36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84400" y="5612046"/>
              <a:ext cx="6143625" cy="6257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45417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 </a:t>
            </a:r>
            <a:r>
              <a:rPr lang="ko-KR" altLang="en-US" dirty="0" smtClean="0"/>
              <a:t>숫자의 표현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실수의 표현</a:t>
            </a:r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진 실수를 </a:t>
            </a:r>
            <a:r>
              <a:rPr lang="en-US" altLang="ko-KR" dirty="0"/>
              <a:t>10</a:t>
            </a:r>
            <a:r>
              <a:rPr lang="ko-KR" altLang="en-US" dirty="0"/>
              <a:t>진수로 변환하는 방법 </a:t>
            </a:r>
            <a:r>
              <a:rPr lang="en-US" altLang="ko-KR" dirty="0"/>
              <a:t> </a:t>
            </a:r>
          </a:p>
          <a:p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132856"/>
            <a:ext cx="6279823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1105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 </a:t>
            </a:r>
            <a:r>
              <a:rPr lang="ko-KR" altLang="en-US" dirty="0" smtClean="0"/>
              <a:t>숫자의 표현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215516" y="1196752"/>
            <a:ext cx="8676964" cy="4968552"/>
          </a:xfrm>
        </p:spPr>
        <p:txBody>
          <a:bodyPr/>
          <a:lstStyle/>
          <a:p>
            <a:r>
              <a:rPr lang="ko-KR" altLang="en-US" dirty="0"/>
              <a:t>실수의 표현</a:t>
            </a:r>
            <a:endParaRPr lang="en-US" altLang="ko-KR" dirty="0"/>
          </a:p>
          <a:p>
            <a:pPr lvl="1"/>
            <a:r>
              <a:rPr lang="ko-KR" altLang="en-US" dirty="0"/>
              <a:t>컴퓨터는 실수를 표현하기 위해 부동 소수점</a:t>
            </a:r>
            <a:r>
              <a:rPr lang="en-US" altLang="ko-KR" dirty="0"/>
              <a:t>(floating-point) </a:t>
            </a:r>
            <a:r>
              <a:rPr lang="ko-KR" altLang="en-US" dirty="0"/>
              <a:t>표기법을 사용한다</a:t>
            </a:r>
            <a:endParaRPr lang="en-US" altLang="ko-KR" dirty="0"/>
          </a:p>
          <a:p>
            <a:pPr lvl="1"/>
            <a:r>
              <a:rPr lang="ko-KR" altLang="en-US" dirty="0"/>
              <a:t>부동 소수점 표기 방법은 소수점의 위치를 고정시켜 표현하는 방식이다</a:t>
            </a:r>
            <a:endParaRPr lang="en-US" altLang="ko-KR" dirty="0"/>
          </a:p>
          <a:p>
            <a:pPr lvl="2"/>
            <a:r>
              <a:rPr lang="ko-KR" altLang="en-US" dirty="0"/>
              <a:t>소수점의 위치를 왼쪽의 가장 유효한 숫자 다음으로 고정시키고 </a:t>
            </a:r>
            <a:r>
              <a:rPr lang="ko-KR" altLang="en-US" dirty="0" err="1"/>
              <a:t>밑수의</a:t>
            </a:r>
            <a:r>
              <a:rPr lang="ko-KR" altLang="en-US" dirty="0"/>
              <a:t> 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지수승으로</a:t>
            </a:r>
            <a:r>
              <a:rPr lang="ko-KR" altLang="en-US" dirty="0" smtClean="0"/>
              <a:t> </a:t>
            </a:r>
            <a:r>
              <a:rPr lang="ko-KR" altLang="en-US" dirty="0"/>
              <a:t>표현</a:t>
            </a:r>
            <a:endParaRPr lang="en-US" altLang="ko-KR" dirty="0"/>
          </a:p>
          <a:p>
            <a:pPr lvl="1">
              <a:buNone/>
            </a:pPr>
            <a:r>
              <a:rPr lang="en-US" altLang="ko-KR" dirty="0"/>
              <a:t> </a:t>
            </a:r>
          </a:p>
          <a:p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8" y="4221088"/>
            <a:ext cx="4143404" cy="700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5438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 </a:t>
            </a:r>
            <a:r>
              <a:rPr lang="ko-KR" altLang="en-US" dirty="0" smtClean="0"/>
              <a:t>숫자의 표현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실수의 표현</a:t>
            </a:r>
            <a:endParaRPr lang="en-US" altLang="ko-KR" dirty="0"/>
          </a:p>
          <a:p>
            <a:pPr lvl="1"/>
            <a:r>
              <a:rPr lang="ko-KR" altLang="en-US" dirty="0"/>
              <a:t>실수를 저장하기 위한 형식</a:t>
            </a:r>
            <a:endParaRPr lang="en-US" altLang="ko-KR" dirty="0"/>
          </a:p>
          <a:p>
            <a:pPr lvl="2"/>
            <a:r>
              <a:rPr lang="ko-KR" altLang="en-US" dirty="0"/>
              <a:t>단정도 실수</a:t>
            </a:r>
            <a:r>
              <a:rPr lang="en-US" altLang="ko-KR" dirty="0"/>
              <a:t>(32</a:t>
            </a:r>
            <a:r>
              <a:rPr lang="ko-KR" altLang="en-US" dirty="0"/>
              <a:t>비트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배정도 실수</a:t>
            </a:r>
            <a:r>
              <a:rPr lang="en-US" altLang="ko-KR" dirty="0"/>
              <a:t>(64</a:t>
            </a:r>
            <a:r>
              <a:rPr lang="ko-KR" altLang="en-US" dirty="0"/>
              <a:t>비트</a:t>
            </a:r>
            <a:r>
              <a:rPr lang="en-US" altLang="ko-KR" dirty="0"/>
              <a:t>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626" y="2820281"/>
            <a:ext cx="7308813" cy="3611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487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 </a:t>
            </a:r>
            <a:r>
              <a:rPr lang="ko-KR" altLang="en-US" dirty="0" smtClean="0"/>
              <a:t>숫자의 표현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실수의 표현</a:t>
            </a:r>
            <a:endParaRPr lang="en-US" altLang="ko-KR" dirty="0"/>
          </a:p>
          <a:p>
            <a:pPr lvl="1"/>
            <a:r>
              <a:rPr lang="ko-KR" altLang="en-US" dirty="0"/>
              <a:t>단정도 실수의 가수 부분을 만드는 방법</a:t>
            </a:r>
            <a:endParaRPr lang="en-US" altLang="ko-KR" dirty="0"/>
          </a:p>
          <a:p>
            <a:pPr lvl="2"/>
            <a:r>
              <a:rPr lang="ko-KR" altLang="en-US" dirty="0"/>
              <a:t>예 </a:t>
            </a:r>
            <a:r>
              <a:rPr lang="en-US" altLang="ko-KR" dirty="0"/>
              <a:t>: 1001.0011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950" y="2655152"/>
            <a:ext cx="8276615" cy="2430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7018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 </a:t>
            </a:r>
            <a:r>
              <a:rPr lang="ko-KR" altLang="en-US" dirty="0" smtClean="0"/>
              <a:t>숫자의 표현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실수의 표현</a:t>
            </a:r>
            <a:endParaRPr lang="en-US" altLang="ko-KR" dirty="0"/>
          </a:p>
          <a:p>
            <a:pPr lvl="1"/>
            <a:r>
              <a:rPr lang="ko-KR" altLang="en-US" dirty="0"/>
              <a:t>단정도 실수의 지수 부분을 만드는 방법</a:t>
            </a:r>
            <a:endParaRPr lang="en-US" altLang="ko-KR" dirty="0"/>
          </a:p>
          <a:p>
            <a:pPr lvl="2"/>
            <a:r>
              <a:rPr lang="ko-KR" altLang="en-US" dirty="0" err="1"/>
              <a:t>지수부에는</a:t>
            </a:r>
            <a:r>
              <a:rPr lang="ko-KR" altLang="en-US" dirty="0"/>
              <a:t> </a:t>
            </a:r>
            <a:r>
              <a:rPr lang="en-US" altLang="ko-KR" dirty="0"/>
              <a:t>8</a:t>
            </a:r>
            <a:r>
              <a:rPr lang="ko-KR" altLang="en-US" dirty="0"/>
              <a:t>비트가 배정</a:t>
            </a:r>
            <a:r>
              <a:rPr lang="en-US" altLang="ko-KR" dirty="0"/>
              <a:t>(256</a:t>
            </a:r>
            <a:r>
              <a:rPr lang="ko-KR" altLang="en-US" dirty="0"/>
              <a:t>개의 상태를 나타낼 수 있음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숫자로는 </a:t>
            </a:r>
            <a:r>
              <a:rPr lang="en-US" altLang="ko-KR" dirty="0"/>
              <a:t>0-255</a:t>
            </a:r>
            <a:r>
              <a:rPr lang="ko-KR" altLang="en-US" dirty="0"/>
              <a:t>까지 나타낼 수 있지만</a:t>
            </a:r>
            <a:r>
              <a:rPr lang="en-US" altLang="ko-KR" dirty="0"/>
              <a:t>, </a:t>
            </a:r>
            <a:r>
              <a:rPr lang="ko-KR" altLang="en-US" dirty="0"/>
              <a:t>음수 값을 나타낼 수 있어야 하므로 </a:t>
            </a:r>
            <a:r>
              <a:rPr lang="ko-KR" altLang="en-US" dirty="0" err="1"/>
              <a:t>익세스</a:t>
            </a:r>
            <a:r>
              <a:rPr lang="en-US" altLang="ko-KR" dirty="0"/>
              <a:t>(excess) </a:t>
            </a:r>
            <a:r>
              <a:rPr lang="ko-KR" altLang="en-US" dirty="0"/>
              <a:t>표현법을 사용</a:t>
            </a:r>
            <a:endParaRPr lang="en-US" altLang="ko-KR" dirty="0"/>
          </a:p>
          <a:p>
            <a:pPr lvl="3"/>
            <a:r>
              <a:rPr lang="ko-KR" altLang="en-US" dirty="0" err="1"/>
              <a:t>익세스</a:t>
            </a:r>
            <a:r>
              <a:rPr lang="ko-KR" altLang="en-US" dirty="0"/>
              <a:t> 표현법 </a:t>
            </a:r>
            <a:r>
              <a:rPr lang="en-US" altLang="ko-KR" dirty="0"/>
              <a:t>: </a:t>
            </a:r>
            <a:r>
              <a:rPr lang="ko-KR" altLang="en-US" dirty="0" err="1"/>
              <a:t>지수부의</a:t>
            </a:r>
            <a:r>
              <a:rPr lang="ko-KR" altLang="en-US" dirty="0"/>
              <a:t> 값을 반으로 나누어 그 값을 </a:t>
            </a:r>
            <a:r>
              <a:rPr lang="en-US" altLang="ko-KR" dirty="0"/>
              <a:t>0</a:t>
            </a:r>
            <a:r>
              <a:rPr lang="ko-KR" altLang="en-US" dirty="0"/>
              <a:t>으로 간주하여 </a:t>
            </a:r>
            <a:r>
              <a:rPr lang="ko-KR" altLang="en-US" dirty="0" err="1"/>
              <a:t>음수지수와</a:t>
            </a:r>
            <a:r>
              <a:rPr lang="ko-KR" altLang="en-US" dirty="0"/>
              <a:t> </a:t>
            </a:r>
            <a:r>
              <a:rPr lang="ko-KR" altLang="en-US" dirty="0" err="1"/>
              <a:t>양수지수를</a:t>
            </a:r>
            <a:r>
              <a:rPr lang="ko-KR" altLang="en-US" dirty="0"/>
              <a:t> 표현하는 방법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692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 </a:t>
            </a:r>
            <a:r>
              <a:rPr lang="ko-KR" altLang="en-US" dirty="0" smtClean="0"/>
              <a:t>숫자의 표현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실수의 표현</a:t>
            </a:r>
            <a:endParaRPr lang="en-US" altLang="ko-KR" dirty="0"/>
          </a:p>
          <a:p>
            <a:pPr lvl="1"/>
            <a:r>
              <a:rPr lang="ko-KR" altLang="en-US" dirty="0"/>
              <a:t>단정도 표현에서의 </a:t>
            </a:r>
            <a:r>
              <a:rPr lang="ko-KR" altLang="en-US" dirty="0" err="1"/>
              <a:t>지수부</a:t>
            </a:r>
            <a:r>
              <a:rPr lang="ko-KR" altLang="en-US" dirty="0"/>
              <a:t> </a:t>
            </a:r>
            <a:r>
              <a:rPr lang="ko-KR" altLang="en-US" dirty="0" err="1"/>
              <a:t>익세스</a:t>
            </a:r>
            <a:r>
              <a:rPr lang="ko-KR" altLang="en-US" dirty="0"/>
              <a:t> 표현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예 </a:t>
            </a:r>
            <a:r>
              <a:rPr lang="en-US" altLang="ko-KR" dirty="0"/>
              <a:t>: 1001.0011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단정도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6210" y="1995068"/>
            <a:ext cx="6177568" cy="2802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5445224"/>
            <a:ext cx="5504481" cy="115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7755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멀티미디어 정보의 표현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멀티미디어 데이터 역시 컴퓨터에 저장되고 처리되기 위해서는 모두 </a:t>
            </a:r>
            <a:r>
              <a:rPr lang="en-US" altLang="ko-KR" dirty="0"/>
              <a:t>0</a:t>
            </a:r>
            <a:r>
              <a:rPr lang="ko-KR" altLang="en-US" dirty="0"/>
              <a:t>와 </a:t>
            </a:r>
            <a:r>
              <a:rPr lang="en-US" altLang="ko-KR" dirty="0"/>
              <a:t>1</a:t>
            </a:r>
            <a:r>
              <a:rPr lang="ko-KR" altLang="en-US" dirty="0"/>
              <a:t>로 저장</a:t>
            </a:r>
            <a:endParaRPr lang="en-US" altLang="ko-KR" dirty="0"/>
          </a:p>
          <a:p>
            <a:pPr lvl="1"/>
            <a:r>
              <a:rPr lang="ko-KR" altLang="en-US" dirty="0"/>
              <a:t>사진의 경우는 사진을 가로와 세로로 작게 나누어 놓은 픽셀</a:t>
            </a:r>
            <a:r>
              <a:rPr lang="en-US" altLang="ko-KR" dirty="0"/>
              <a:t> </a:t>
            </a:r>
            <a:r>
              <a:rPr lang="ko-KR" altLang="en-US" dirty="0"/>
              <a:t>단위로 저장</a:t>
            </a:r>
            <a:endParaRPr lang="en-US" altLang="ko-KR" dirty="0"/>
          </a:p>
          <a:p>
            <a:pPr lvl="1"/>
            <a:r>
              <a:rPr lang="ko-KR" altLang="en-US" dirty="0"/>
              <a:t>소리의 경우 샘플이라고 불리는 작은 단위</a:t>
            </a:r>
            <a:r>
              <a:rPr lang="en-US" altLang="ko-KR" dirty="0"/>
              <a:t>(CD</a:t>
            </a:r>
            <a:r>
              <a:rPr lang="ko-KR" altLang="en-US" dirty="0"/>
              <a:t>의 경우 </a:t>
            </a:r>
            <a:r>
              <a:rPr lang="en-US" altLang="ko-KR" dirty="0"/>
              <a:t>: 4</a:t>
            </a:r>
            <a:r>
              <a:rPr lang="ko-KR" altLang="en-US" dirty="0"/>
              <a:t>만</a:t>
            </a:r>
            <a:r>
              <a:rPr lang="en-US" altLang="ko-KR" dirty="0"/>
              <a:t>4</a:t>
            </a:r>
            <a:r>
              <a:rPr lang="ko-KR" altLang="en-US" dirty="0" err="1"/>
              <a:t>천번</a:t>
            </a:r>
            <a:r>
              <a:rPr lang="en-US" altLang="ko-KR" dirty="0"/>
              <a:t>/</a:t>
            </a:r>
            <a:r>
              <a:rPr lang="ko-KR" altLang="en-US" dirty="0"/>
              <a:t>초당</a:t>
            </a:r>
            <a:r>
              <a:rPr lang="en-US" altLang="ko-KR" dirty="0"/>
              <a:t>)</a:t>
            </a:r>
            <a:r>
              <a:rPr lang="ko-KR" altLang="en-US" dirty="0"/>
              <a:t>로 나누어 주파수에 해당하는 파일로 저장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628041"/>
            <a:ext cx="3689706" cy="23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7" y="3645024"/>
            <a:ext cx="3947065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660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34467" y="2492896"/>
            <a:ext cx="8820472" cy="1052736"/>
          </a:xfrm>
        </p:spPr>
        <p:txBody>
          <a:bodyPr/>
          <a:lstStyle/>
          <a:p>
            <a:pPr algn="l"/>
            <a:r>
              <a:rPr lang="en-US" altLang="ko-KR" sz="2400" dirty="0" smtClean="0">
                <a:solidFill>
                  <a:srgbClr val="C00000"/>
                </a:solidFill>
              </a:rPr>
              <a:t>Section 1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데이터의 표현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294967295"/>
          </p:nvPr>
        </p:nvSpPr>
        <p:spPr>
          <a:xfrm>
            <a:off x="323528" y="3717032"/>
            <a:ext cx="8642350" cy="2447379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컴퓨터에 표현</a:t>
            </a:r>
            <a:r>
              <a:rPr lang="en-US" altLang="ko-KR" dirty="0"/>
              <a:t>(</a:t>
            </a:r>
            <a:r>
              <a:rPr lang="ko-KR" altLang="en-US" dirty="0"/>
              <a:t>저장</a:t>
            </a:r>
            <a:r>
              <a:rPr lang="en-US" altLang="ko-KR" dirty="0"/>
              <a:t>)</a:t>
            </a:r>
            <a:r>
              <a:rPr lang="ko-KR" altLang="en-US" dirty="0"/>
              <a:t>되는 모든 데이터는 </a:t>
            </a:r>
            <a:r>
              <a:rPr lang="en-US" altLang="ko-KR" dirty="0"/>
              <a:t>2</a:t>
            </a:r>
            <a:r>
              <a:rPr lang="ko-KR" altLang="en-US" dirty="0"/>
              <a:t>진수로 표현한다</a:t>
            </a:r>
            <a:endParaRPr lang="en-US" altLang="ko-KR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2</a:t>
            </a:r>
            <a:r>
              <a:rPr lang="ko-KR" altLang="en-US" dirty="0"/>
              <a:t>진수는 </a:t>
            </a:r>
            <a:r>
              <a:rPr lang="en-US" altLang="ko-KR" dirty="0"/>
              <a:t>0,1</a:t>
            </a:r>
            <a:r>
              <a:rPr lang="ko-KR" altLang="en-US" dirty="0"/>
              <a:t>로 나타내는 표현법이다</a:t>
            </a:r>
            <a:endParaRPr lang="en-US" altLang="ko-KR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5301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67544" y="2564904"/>
            <a:ext cx="8676456" cy="1052736"/>
          </a:xfrm>
        </p:spPr>
        <p:txBody>
          <a:bodyPr/>
          <a:lstStyle/>
          <a:p>
            <a:pPr algn="l"/>
            <a:r>
              <a:rPr lang="en-US" altLang="ko-KR" sz="2400" dirty="0" smtClean="0">
                <a:solidFill>
                  <a:srgbClr val="C00000"/>
                </a:solidFill>
              </a:rPr>
              <a:t>Section 2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운영체제와 소프트웨어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294967295"/>
          </p:nvPr>
        </p:nvSpPr>
        <p:spPr>
          <a:xfrm>
            <a:off x="395288" y="3789040"/>
            <a:ext cx="8425184" cy="2376810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프로그램이 실행되는 환경을 이해하기 위해 </a:t>
            </a:r>
            <a:r>
              <a:rPr lang="ko-KR" altLang="en-US" dirty="0" smtClean="0"/>
              <a:t>운영체제의 역할을 알아야 한다</a:t>
            </a:r>
            <a:endParaRPr lang="en-US" altLang="ko-KR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9326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/>
              <a:t>1. </a:t>
            </a:r>
            <a:r>
              <a:rPr lang="ko-KR" altLang="en-US" sz="2800" dirty="0" smtClean="0"/>
              <a:t>운영체제</a:t>
            </a:r>
            <a:r>
              <a:rPr lang="en-US" altLang="ko-KR" sz="2800" dirty="0" smtClean="0"/>
              <a:t>(</a:t>
            </a:r>
            <a:r>
              <a:rPr lang="en-US" altLang="ko-KR" sz="2800" dirty="0" err="1" smtClean="0"/>
              <a:t>OS:Operating</a:t>
            </a:r>
            <a:r>
              <a:rPr lang="en-US" altLang="ko-KR" sz="2800" dirty="0" smtClean="0"/>
              <a:t> System)</a:t>
            </a:r>
            <a:endParaRPr lang="ko-KR" altLang="en-US" sz="28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컴퓨터 개발 초기</a:t>
            </a:r>
            <a:endParaRPr lang="en-US" altLang="ko-KR" dirty="0"/>
          </a:p>
          <a:p>
            <a:pPr lvl="1"/>
            <a:r>
              <a:rPr lang="ko-KR" altLang="en-US" dirty="0"/>
              <a:t>운영체제가 없거나 컴퓨터 회사별로 서로 다른 운영체제를 제공하였다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컴퓨터 회사별로 컴퓨터의 사용방법이 다르다</a:t>
            </a:r>
            <a:endParaRPr lang="en-US" altLang="ko-KR" dirty="0"/>
          </a:p>
          <a:p>
            <a:pPr lvl="2"/>
            <a:r>
              <a:rPr lang="ko-KR" altLang="en-US" dirty="0"/>
              <a:t>특정 컴퓨터를 사용하던 사용자가 다른 컴퓨터를 사용하기 위해서는 </a:t>
            </a:r>
            <a:r>
              <a:rPr lang="ko-KR" altLang="en-US" dirty="0" smtClean="0"/>
              <a:t>동작 방법을 </a:t>
            </a:r>
            <a:r>
              <a:rPr lang="ko-KR" altLang="en-US" dirty="0"/>
              <a:t>다시 배워야 한다</a:t>
            </a:r>
            <a:endParaRPr lang="en-US" altLang="ko-KR" dirty="0"/>
          </a:p>
          <a:p>
            <a:pPr lvl="2"/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112" y="2132856"/>
            <a:ext cx="5763779" cy="187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08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/>
              <a:t>1. </a:t>
            </a:r>
            <a:r>
              <a:rPr lang="ko-KR" altLang="en-US" sz="2800" dirty="0" smtClean="0"/>
              <a:t>운영체제</a:t>
            </a:r>
            <a:r>
              <a:rPr lang="en-US" altLang="ko-KR" sz="2800" dirty="0" smtClean="0"/>
              <a:t>(</a:t>
            </a:r>
            <a:r>
              <a:rPr lang="en-US" altLang="ko-KR" sz="2800" dirty="0" err="1" smtClean="0"/>
              <a:t>OS:Operating</a:t>
            </a:r>
            <a:r>
              <a:rPr lang="en-US" altLang="ko-KR" sz="2800" dirty="0" smtClean="0"/>
              <a:t> System)</a:t>
            </a:r>
            <a:endParaRPr lang="ko-KR" altLang="en-US" sz="28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233517" y="1196752"/>
            <a:ext cx="8748972" cy="4968552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sz="2600" dirty="0"/>
              <a:t>운영체제</a:t>
            </a:r>
            <a:endParaRPr lang="en-US" altLang="ko-KR" sz="2600" dirty="0"/>
          </a:p>
          <a:p>
            <a:pPr lvl="1"/>
            <a:r>
              <a:rPr lang="ko-KR" altLang="en-US" sz="2600" dirty="0">
                <a:solidFill>
                  <a:srgbClr val="FF0000"/>
                </a:solidFill>
              </a:rPr>
              <a:t>“사용자가 컴퓨터를 편리하게 사용할 수 있도록 하드웨어 자원을 관리해주는 소프트웨어</a:t>
            </a:r>
            <a:r>
              <a:rPr lang="en-US" altLang="ko-KR" sz="2600" dirty="0">
                <a:solidFill>
                  <a:srgbClr val="FF0000"/>
                </a:solidFill>
              </a:rPr>
              <a:t>”</a:t>
            </a:r>
          </a:p>
          <a:p>
            <a:pPr lvl="2"/>
            <a:r>
              <a:rPr lang="ko-KR" altLang="en-US" sz="2600" dirty="0"/>
              <a:t>사용자가 운영체제만 배우면 같은 운영체제를 사용하는 어떠한 종류</a:t>
            </a:r>
            <a:r>
              <a:rPr lang="en-US" altLang="ko-KR" sz="2600" dirty="0"/>
              <a:t>(</a:t>
            </a:r>
            <a:r>
              <a:rPr lang="ko-KR" altLang="en-US" sz="2600" dirty="0"/>
              <a:t>회사</a:t>
            </a:r>
            <a:r>
              <a:rPr lang="en-US" altLang="ko-KR" sz="2600" dirty="0"/>
              <a:t>)</a:t>
            </a:r>
            <a:r>
              <a:rPr lang="ko-KR" altLang="en-US" sz="2600" dirty="0"/>
              <a:t>의 </a:t>
            </a:r>
            <a:r>
              <a:rPr lang="ko-KR" altLang="en-US" sz="2600" dirty="0" err="1"/>
              <a:t>컴퓨도</a:t>
            </a:r>
            <a:r>
              <a:rPr lang="ko-KR" altLang="en-US" sz="2600" dirty="0"/>
              <a:t> 쉽게 사용할 수 있다</a:t>
            </a:r>
            <a:endParaRPr lang="en-US" altLang="ko-KR" sz="2600" dirty="0"/>
          </a:p>
          <a:p>
            <a:pPr lvl="2"/>
            <a:r>
              <a:rPr lang="ko-KR" altLang="en-US" sz="2600" dirty="0"/>
              <a:t>운영체제는 항상 하드웨어 자원을 최적의 상태로 유지한다</a:t>
            </a:r>
            <a:endParaRPr lang="en-US" altLang="ko-KR" sz="2600" dirty="0"/>
          </a:p>
          <a:p>
            <a:pPr lvl="2"/>
            <a:endParaRPr lang="en-US" altLang="ko-KR" sz="2400" dirty="0"/>
          </a:p>
          <a:p>
            <a:pPr lvl="2"/>
            <a:endParaRPr lang="en-US" altLang="ko-KR" sz="2400" dirty="0"/>
          </a:p>
          <a:p>
            <a:pPr lvl="2"/>
            <a:endParaRPr lang="en-US" altLang="ko-KR" sz="2400" dirty="0"/>
          </a:p>
          <a:p>
            <a:pPr lvl="2"/>
            <a:endParaRPr lang="en-US" altLang="ko-KR" sz="2400" dirty="0"/>
          </a:p>
          <a:p>
            <a:pPr lvl="2"/>
            <a:endParaRPr lang="en-US" altLang="ko-KR" sz="2400" dirty="0"/>
          </a:p>
          <a:p>
            <a:pPr lvl="2"/>
            <a:endParaRPr lang="en-US" altLang="ko-KR" sz="2400" dirty="0"/>
          </a:p>
          <a:p>
            <a:pPr lvl="2"/>
            <a:endParaRPr lang="en-US" altLang="ko-KR" sz="2400" dirty="0"/>
          </a:p>
          <a:p>
            <a:pPr lvl="2"/>
            <a:endParaRPr lang="en-US" altLang="ko-KR" sz="2400" dirty="0"/>
          </a:p>
          <a:p>
            <a:pPr lvl="2"/>
            <a:endParaRPr lang="en-US" altLang="ko-KR" sz="2400" dirty="0"/>
          </a:p>
          <a:p>
            <a:pPr lvl="2"/>
            <a:r>
              <a:rPr lang="ko-KR" altLang="en-US" sz="2600" dirty="0"/>
              <a:t>사용자는 각 회사의 컴퓨터를 배우지 않고</a:t>
            </a:r>
            <a:r>
              <a:rPr lang="en-US" altLang="ko-KR" sz="2600" dirty="0"/>
              <a:t>, </a:t>
            </a:r>
            <a:r>
              <a:rPr lang="ko-KR" altLang="en-US" sz="2600" dirty="0"/>
              <a:t>운영체제를 배워 모든 컴퓨터를 </a:t>
            </a:r>
            <a:r>
              <a:rPr lang="ko-KR" altLang="en-US" sz="2600"/>
              <a:t>사용한다</a:t>
            </a:r>
            <a:r>
              <a:rPr lang="en-US" altLang="ko-KR" sz="2600" dirty="0" smtClean="0"/>
              <a:t>.</a:t>
            </a:r>
            <a:endParaRPr lang="ko-KR" altLang="en-US" sz="23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588" y="2996952"/>
            <a:ext cx="4326830" cy="248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6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운영체제의 종류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000" dirty="0"/>
              <a:t>1950</a:t>
            </a:r>
            <a:r>
              <a:rPr lang="ko-KR" altLang="en-US" sz="2000" dirty="0"/>
              <a:t>년대 컴퓨터가 개발된 이후에 운영체제는 꾸준히 발전되어 왔다</a:t>
            </a:r>
            <a:endParaRPr lang="en-US" altLang="ko-KR" sz="2000" dirty="0"/>
          </a:p>
          <a:p>
            <a:pPr lvl="1"/>
            <a:r>
              <a:rPr lang="ko-KR" altLang="en-US" sz="1800" dirty="0"/>
              <a:t>퍼스널 컴퓨터가 등장 이후로 마이크로소프트 사의 운영체제가 표준 운영체제로 자리를 잡았다</a:t>
            </a:r>
            <a:endParaRPr lang="en-US" altLang="ko-KR" sz="1800" dirty="0"/>
          </a:p>
          <a:p>
            <a:pPr lvl="1"/>
            <a:r>
              <a:rPr lang="en-US" altLang="ko-KR" sz="1800" dirty="0"/>
              <a:t>DOS(Disk Operating System)</a:t>
            </a:r>
          </a:p>
          <a:p>
            <a:pPr lvl="2"/>
            <a:r>
              <a:rPr lang="ko-KR" altLang="en-US" sz="1800" dirty="0"/>
              <a:t>퍼스널 컴퓨터 개발 초기의 운영체제</a:t>
            </a:r>
            <a:endParaRPr lang="en-US" altLang="ko-KR" sz="1800" dirty="0"/>
          </a:p>
          <a:p>
            <a:pPr lvl="2"/>
            <a:r>
              <a:rPr lang="ko-KR" altLang="en-US" sz="1800" dirty="0"/>
              <a:t>마이크로소프트사의 </a:t>
            </a:r>
            <a:r>
              <a:rPr lang="en-US" altLang="ko-KR" sz="1800" dirty="0"/>
              <a:t>MS-DOS</a:t>
            </a:r>
            <a:r>
              <a:rPr lang="ko-KR" altLang="en-US" sz="1800" dirty="0"/>
              <a:t>와 </a:t>
            </a:r>
            <a:r>
              <a:rPr lang="en-US" altLang="ko-KR" sz="1800" dirty="0"/>
              <a:t>DR-DOS, Novel DOS </a:t>
            </a:r>
            <a:r>
              <a:rPr lang="ko-KR" altLang="en-US" sz="1800" dirty="0"/>
              <a:t>등이 있었으나 </a:t>
            </a:r>
            <a:r>
              <a:rPr lang="en-US" altLang="ko-KR" sz="1800" dirty="0"/>
              <a:t>MS-DOS</a:t>
            </a:r>
            <a:r>
              <a:rPr lang="ko-KR" altLang="en-US" sz="1800" dirty="0"/>
              <a:t>가 많이 사용되었다</a:t>
            </a:r>
            <a:endParaRPr lang="en-US" altLang="ko-KR" sz="1800" dirty="0"/>
          </a:p>
          <a:p>
            <a:pPr lvl="2"/>
            <a:endParaRPr lang="en-US" altLang="ko-KR" sz="1600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3502808"/>
            <a:ext cx="4752528" cy="287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28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운영체제의 종류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215516" y="1196752"/>
            <a:ext cx="8928484" cy="4968552"/>
          </a:xfrm>
        </p:spPr>
        <p:txBody>
          <a:bodyPr/>
          <a:lstStyle/>
          <a:p>
            <a:pPr marL="415925" lvl="1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윈도우 계열 운영체제</a:t>
            </a:r>
            <a:endParaRPr lang="en-US" altLang="ko-KR" dirty="0"/>
          </a:p>
          <a:p>
            <a:pPr marL="776288" lvl="2" indent="-285750">
              <a:buFont typeface="Wingdings" panose="05000000000000000000" pitchFamily="2" charset="2"/>
              <a:buChar char="§"/>
            </a:pPr>
            <a:r>
              <a:rPr lang="ko-KR" altLang="en-US" sz="1800" dirty="0"/>
              <a:t>명령어 입력 방식이 아닌 마우스로 편리하게 사용할 수 있는 </a:t>
            </a:r>
            <a:r>
              <a:rPr lang="en-US" altLang="ko-KR" sz="1800" dirty="0"/>
              <a:t>GUI(Graphical User Interface) </a:t>
            </a:r>
            <a:r>
              <a:rPr lang="ko-KR" altLang="en-US" sz="1800" dirty="0"/>
              <a:t>방식의 운영체제</a:t>
            </a:r>
            <a:endParaRPr lang="en-US" altLang="ko-KR" sz="1800" dirty="0"/>
          </a:p>
          <a:p>
            <a:pPr marL="776288" lvl="2" indent="-285750">
              <a:buFont typeface="Wingdings" panose="05000000000000000000" pitchFamily="2" charset="2"/>
              <a:buChar char="§"/>
            </a:pPr>
            <a:r>
              <a:rPr lang="en-US" altLang="ko-KR" sz="1800" dirty="0"/>
              <a:t>MS-W	</a:t>
            </a:r>
            <a:r>
              <a:rPr lang="en-US" altLang="ko-KR" sz="1800" dirty="0" err="1"/>
              <a:t>indow</a:t>
            </a:r>
            <a:r>
              <a:rPr lang="en-US" altLang="ko-KR" sz="1800" dirty="0"/>
              <a:t>=&gt;Windows XP=&gt;Windows Vista=&gt;Windows 7-10 </a:t>
            </a:r>
            <a:r>
              <a:rPr lang="ko-KR" altLang="en-US" sz="1800" dirty="0"/>
              <a:t>등으로 발전</a:t>
            </a:r>
            <a:endParaRPr lang="en-US" altLang="ko-KR" sz="1800" dirty="0"/>
          </a:p>
          <a:p>
            <a:pPr marL="776288" lvl="2" indent="-285750">
              <a:buFont typeface="Wingdings" panose="05000000000000000000" pitchFamily="2" charset="2"/>
              <a:buChar char="§"/>
            </a:pPr>
            <a:r>
              <a:rPr lang="ko-KR" altLang="en-US" sz="1800" dirty="0"/>
              <a:t>현재 마이크로소프트사는 퍼스널 컴퓨터 운영체제 시장을 거의 독점하고 있다 </a:t>
            </a:r>
            <a:endParaRPr lang="en-US" altLang="ko-KR" sz="1800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2896349"/>
            <a:ext cx="4716525" cy="347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7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운영체제의 종류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1"/>
            <a:r>
              <a:rPr lang="ko-KR" altLang="en-US" sz="2400" dirty="0"/>
              <a:t>유닉스</a:t>
            </a:r>
            <a:r>
              <a:rPr lang="en-US" altLang="ko-KR" sz="2400" dirty="0"/>
              <a:t>(Unix) </a:t>
            </a:r>
            <a:r>
              <a:rPr lang="ko-KR" altLang="en-US" sz="2400" dirty="0"/>
              <a:t>계열 운영체제</a:t>
            </a:r>
            <a:endParaRPr lang="en-US" altLang="ko-KR" sz="2400" dirty="0"/>
          </a:p>
          <a:p>
            <a:pPr lvl="2"/>
            <a:r>
              <a:rPr lang="en-US" altLang="ko-KR" dirty="0"/>
              <a:t>1969</a:t>
            </a:r>
            <a:r>
              <a:rPr lang="ko-KR" altLang="en-US" dirty="0"/>
              <a:t>년 미국의 </a:t>
            </a:r>
            <a:r>
              <a:rPr lang="en-US" altLang="ko-KR" dirty="0"/>
              <a:t>AT&amp;T</a:t>
            </a:r>
            <a:r>
              <a:rPr lang="ko-KR" altLang="en-US" dirty="0"/>
              <a:t>사의 벨 연구소에서 개발된 운영체제</a:t>
            </a:r>
            <a:endParaRPr lang="en-US" altLang="ko-KR" dirty="0"/>
          </a:p>
          <a:p>
            <a:pPr lvl="2"/>
            <a:r>
              <a:rPr lang="ko-KR" altLang="en-US" dirty="0"/>
              <a:t>중</a:t>
            </a:r>
            <a:r>
              <a:rPr lang="en-US" altLang="ko-KR" dirty="0"/>
              <a:t>.</a:t>
            </a:r>
            <a:r>
              <a:rPr lang="ko-KR" altLang="en-US" dirty="0"/>
              <a:t>대형 컴퓨터의 운영체제</a:t>
            </a:r>
            <a:endParaRPr lang="en-US" altLang="ko-KR" dirty="0"/>
          </a:p>
          <a:p>
            <a:pPr lvl="2"/>
            <a:r>
              <a:rPr lang="ko-KR" altLang="en-US" dirty="0"/>
              <a:t>현재 </a:t>
            </a:r>
            <a:r>
              <a:rPr lang="ko-KR" altLang="en-US" dirty="0" err="1"/>
              <a:t>솔라리스와</a:t>
            </a:r>
            <a:r>
              <a:rPr lang="ko-KR" altLang="en-US" dirty="0"/>
              <a:t> </a:t>
            </a:r>
            <a:r>
              <a:rPr lang="en-US" altLang="ko-KR" dirty="0"/>
              <a:t>FreeBSD </a:t>
            </a:r>
            <a:r>
              <a:rPr lang="ko-KR" altLang="en-US" dirty="0"/>
              <a:t>유닉스 운영체제로 발전</a:t>
            </a:r>
            <a:endParaRPr lang="en-US" altLang="ko-KR" dirty="0"/>
          </a:p>
          <a:p>
            <a:pPr lvl="2"/>
            <a:r>
              <a:rPr lang="ko-KR" altLang="en-US" dirty="0"/>
              <a:t>중대형 컴퓨터에서 가장 많이 사용되는 운영체제</a:t>
            </a:r>
            <a:endParaRPr lang="en-US" altLang="ko-KR" dirty="0"/>
          </a:p>
          <a:p>
            <a:endParaRPr lang="ko-KR" altLang="en-US" sz="2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191070"/>
            <a:ext cx="7558837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운영체제의 종류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1"/>
            <a:r>
              <a:rPr lang="ko-KR" altLang="en-US" sz="2400" dirty="0"/>
              <a:t>리눅스</a:t>
            </a:r>
            <a:r>
              <a:rPr lang="en-US" altLang="ko-KR" sz="2400" dirty="0"/>
              <a:t>(Linux)</a:t>
            </a:r>
            <a:r>
              <a:rPr lang="ko-KR" altLang="en-US" sz="2400" dirty="0"/>
              <a:t> 운영체제</a:t>
            </a:r>
            <a:endParaRPr lang="en-US" altLang="ko-KR" sz="2400" dirty="0"/>
          </a:p>
          <a:p>
            <a:pPr lvl="2"/>
            <a:r>
              <a:rPr lang="en-US" altLang="ko-KR" dirty="0"/>
              <a:t>1991</a:t>
            </a:r>
            <a:r>
              <a:rPr lang="ko-KR" altLang="en-US" dirty="0"/>
              <a:t>년 핀란드 헬싱키 대학교 학생인 </a:t>
            </a:r>
            <a:r>
              <a:rPr lang="ko-KR" altLang="en-US" dirty="0" err="1"/>
              <a:t>리누스</a:t>
            </a:r>
            <a:r>
              <a:rPr lang="ko-KR" altLang="en-US" dirty="0"/>
              <a:t> </a:t>
            </a:r>
            <a:r>
              <a:rPr lang="ko-KR" altLang="en-US" dirty="0" err="1"/>
              <a:t>토발즈에</a:t>
            </a:r>
            <a:r>
              <a:rPr lang="en-US" altLang="ko-KR" dirty="0"/>
              <a:t> </a:t>
            </a:r>
            <a:r>
              <a:rPr lang="ko-KR" altLang="en-US" dirty="0"/>
              <a:t>의해 만들어진 운영체제</a:t>
            </a:r>
            <a:endParaRPr lang="en-US" altLang="ko-KR" dirty="0"/>
          </a:p>
          <a:p>
            <a:pPr lvl="2"/>
            <a:r>
              <a:rPr lang="ko-KR" altLang="en-US" dirty="0"/>
              <a:t>유닉스를 </a:t>
            </a:r>
            <a:r>
              <a:rPr lang="en-US" altLang="ko-KR" dirty="0"/>
              <a:t>PC</a:t>
            </a:r>
            <a:r>
              <a:rPr lang="ko-KR" altLang="en-US" dirty="0"/>
              <a:t>에서 다용할 수 있게 만든 운영체제</a:t>
            </a:r>
            <a:endParaRPr lang="en-US" altLang="ko-KR" dirty="0"/>
          </a:p>
          <a:p>
            <a:pPr lvl="2"/>
            <a:r>
              <a:rPr lang="en-US" altLang="ko-KR" dirty="0"/>
              <a:t>PC </a:t>
            </a:r>
            <a:r>
              <a:rPr lang="ko-KR" altLang="en-US" dirty="0"/>
              <a:t>또는 인터넷 서버용 운영체제로 많이 사용</a:t>
            </a:r>
            <a:endParaRPr lang="en-US" altLang="ko-KR" dirty="0"/>
          </a:p>
          <a:p>
            <a:pPr lvl="2"/>
            <a:r>
              <a:rPr lang="ko-KR" altLang="en-US" dirty="0"/>
              <a:t>현재 리눅스 </a:t>
            </a:r>
            <a:r>
              <a:rPr lang="ko-KR" altLang="en-US" dirty="0" err="1"/>
              <a:t>배포판인</a:t>
            </a:r>
            <a:r>
              <a:rPr lang="ko-KR" altLang="en-US" dirty="0"/>
              <a:t> </a:t>
            </a:r>
            <a:r>
              <a:rPr lang="ko-KR" altLang="en-US" dirty="0" err="1"/>
              <a:t>레드햇</a:t>
            </a:r>
            <a:r>
              <a:rPr lang="en-US" altLang="ko-KR" dirty="0"/>
              <a:t>(Red Hat), </a:t>
            </a:r>
            <a:r>
              <a:rPr lang="ko-KR" altLang="en-US" dirty="0" err="1"/>
              <a:t>데비안</a:t>
            </a:r>
            <a:r>
              <a:rPr lang="en-US" altLang="ko-KR" dirty="0"/>
              <a:t>(</a:t>
            </a:r>
            <a:r>
              <a:rPr lang="en-US" altLang="ko-KR" dirty="0" err="1"/>
              <a:t>Debian</a:t>
            </a:r>
            <a:r>
              <a:rPr lang="en-US" altLang="ko-KR" dirty="0"/>
              <a:t>) </a:t>
            </a:r>
            <a:r>
              <a:rPr lang="ko-KR" altLang="en-US" dirty="0"/>
              <a:t>등이 제공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501007"/>
            <a:ext cx="7206022" cy="28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0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운영체제의 종류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1"/>
            <a:r>
              <a:rPr lang="en-US" altLang="ko-KR" sz="2400" dirty="0"/>
              <a:t>Mac</a:t>
            </a:r>
            <a:r>
              <a:rPr lang="ko-KR" altLang="en-US" sz="2400" dirty="0"/>
              <a:t> 운영체제</a:t>
            </a:r>
            <a:endParaRPr lang="en-US" altLang="ko-KR" sz="2400" dirty="0"/>
          </a:p>
          <a:p>
            <a:pPr lvl="2"/>
            <a:r>
              <a:rPr lang="en-US" altLang="ko-KR" dirty="0"/>
              <a:t>1984</a:t>
            </a:r>
            <a:r>
              <a:rPr lang="ko-KR" altLang="en-US" dirty="0"/>
              <a:t>년 미국의 애플 </a:t>
            </a:r>
            <a:r>
              <a:rPr lang="ko-KR" altLang="en-US" dirty="0" err="1"/>
              <a:t>컴퓨터사가</a:t>
            </a:r>
            <a:r>
              <a:rPr lang="ko-KR" altLang="en-US" dirty="0"/>
              <a:t> 매킨토시 계열 컴퓨터의 운영체제로 개발</a:t>
            </a:r>
            <a:endParaRPr lang="en-US" altLang="ko-KR" dirty="0"/>
          </a:p>
          <a:p>
            <a:pPr lvl="2"/>
            <a:r>
              <a:rPr lang="ko-KR" altLang="en-US" dirty="0"/>
              <a:t>마우스를 사용한 최초의 </a:t>
            </a:r>
            <a:r>
              <a:rPr lang="en-US" altLang="ko-KR" dirty="0"/>
              <a:t>GUI </a:t>
            </a:r>
            <a:r>
              <a:rPr lang="ko-KR" altLang="en-US" dirty="0"/>
              <a:t>형태의 운영체제</a:t>
            </a:r>
            <a:endParaRPr lang="en-US" altLang="ko-KR" dirty="0"/>
          </a:p>
          <a:p>
            <a:pPr lvl="2"/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780928"/>
            <a:ext cx="5904656" cy="369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9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운영체제의 종류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1"/>
            <a:r>
              <a:rPr lang="ko-KR" altLang="en-US" sz="2400" dirty="0"/>
              <a:t>스마트폰 운영체제</a:t>
            </a:r>
            <a:endParaRPr lang="en-US" altLang="ko-KR" sz="2400" dirty="0"/>
          </a:p>
          <a:p>
            <a:pPr lvl="2"/>
            <a:r>
              <a:rPr lang="ko-KR" altLang="en-US" dirty="0"/>
              <a:t>스마트폰 시장의 경쟁은 운영체제의 경쟁이라 해도 과언이 아니다</a:t>
            </a:r>
            <a:endParaRPr lang="en-US" altLang="ko-KR" dirty="0"/>
          </a:p>
          <a:p>
            <a:pPr lvl="2"/>
            <a:r>
              <a:rPr lang="ko-KR" altLang="en-US" dirty="0"/>
              <a:t>현재 스마트폰에서 제공되는 운영체제로는 구글의 안드로이드</a:t>
            </a:r>
            <a:r>
              <a:rPr lang="en-US" altLang="ko-KR" dirty="0"/>
              <a:t>, </a:t>
            </a:r>
            <a:r>
              <a:rPr lang="ko-KR" altLang="en-US" dirty="0" err="1"/>
              <a:t>심비안</a:t>
            </a:r>
            <a:r>
              <a:rPr lang="en-US" altLang="ko-KR" dirty="0"/>
              <a:t>, </a:t>
            </a:r>
            <a:r>
              <a:rPr lang="ko-KR" altLang="en-US" dirty="0"/>
              <a:t>애플의 </a:t>
            </a:r>
            <a:r>
              <a:rPr lang="en-US" altLang="ko-KR" dirty="0"/>
              <a:t>iOS, </a:t>
            </a:r>
            <a:r>
              <a:rPr lang="ko-KR" altLang="en-US" dirty="0" err="1"/>
              <a:t>블랙베리</a:t>
            </a:r>
            <a:r>
              <a:rPr lang="ko-KR" altLang="en-US" dirty="0"/>
              <a:t> </a:t>
            </a:r>
            <a:r>
              <a:rPr lang="en-US" altLang="ko-KR" dirty="0"/>
              <a:t>OS, </a:t>
            </a:r>
            <a:r>
              <a:rPr lang="ko-KR" altLang="en-US" dirty="0" err="1"/>
              <a:t>윈도폰</a:t>
            </a:r>
            <a:r>
              <a:rPr lang="en-US" altLang="ko-KR" dirty="0"/>
              <a:t>7, </a:t>
            </a:r>
            <a:r>
              <a:rPr lang="ko-KR" altLang="en-US" dirty="0"/>
              <a:t>삼성 바다</a:t>
            </a:r>
            <a:r>
              <a:rPr lang="en-US" altLang="ko-KR" dirty="0"/>
              <a:t>OS </a:t>
            </a:r>
            <a:r>
              <a:rPr lang="ko-KR" altLang="en-US" dirty="0"/>
              <a:t>등이 있다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996236"/>
            <a:ext cx="5400600" cy="33790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46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운영체제와 소프트웨어 실행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대부분의 응용프로그램들은 운영체제 상에서 실행된다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대부분의 소프트웨어는 운영체제 별로 분류되어 판매된다</a:t>
            </a:r>
            <a:endParaRPr lang="en-US" altLang="ko-KR" dirty="0"/>
          </a:p>
          <a:p>
            <a:pPr lvl="2"/>
            <a:r>
              <a:rPr lang="ko-KR" altLang="en-US" dirty="0"/>
              <a:t>소프트웨어가 동작할 때 컴퓨터 하드웨어 자원에 접근하게 되는데</a:t>
            </a:r>
            <a:r>
              <a:rPr lang="en-US" altLang="ko-KR" dirty="0"/>
              <a:t>, </a:t>
            </a:r>
            <a:r>
              <a:rPr lang="ko-KR" altLang="en-US" dirty="0"/>
              <a:t>이 경우 운영체제의 기능들을 이용한다</a:t>
            </a:r>
            <a:endParaRPr lang="en-US" altLang="ko-KR" dirty="0"/>
          </a:p>
          <a:p>
            <a:pPr lvl="2"/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895780"/>
            <a:ext cx="5184576" cy="337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5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1.  2</a:t>
            </a:r>
            <a:r>
              <a:rPr lang="ko-KR" altLang="en-US" dirty="0" smtClean="0"/>
              <a:t>진수의 표현과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저장단위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컴퓨터는 </a:t>
            </a:r>
            <a:r>
              <a:rPr lang="en-US" altLang="ko-KR" dirty="0"/>
              <a:t>0 </a:t>
            </a:r>
            <a:r>
              <a:rPr lang="ko-KR" altLang="en-US" dirty="0"/>
              <a:t>또는 </a:t>
            </a:r>
            <a:r>
              <a:rPr lang="en-US" altLang="ko-KR" dirty="0"/>
              <a:t>1</a:t>
            </a:r>
            <a:r>
              <a:rPr lang="ko-KR" altLang="en-US" dirty="0"/>
              <a:t>로 구성된 </a:t>
            </a:r>
            <a:r>
              <a:rPr lang="en-US" altLang="ko-KR" dirty="0"/>
              <a:t>2</a:t>
            </a:r>
            <a:r>
              <a:rPr lang="ko-KR" altLang="en-US" dirty="0"/>
              <a:t>진수를 바탕으로 데이터를 표현</a:t>
            </a:r>
            <a:endParaRPr lang="en-US" altLang="ko-KR" dirty="0"/>
          </a:p>
          <a:p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을 비트</a:t>
            </a:r>
            <a:r>
              <a:rPr lang="en-US" altLang="ko-KR" dirty="0"/>
              <a:t>(bit)</a:t>
            </a:r>
            <a:r>
              <a:rPr lang="ko-KR" altLang="en-US" dirty="0"/>
              <a:t>라고 한다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비트로 표현할 수 있는 상태는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 </a:t>
            </a:r>
            <a:r>
              <a:rPr lang="ko-KR" altLang="en-US" dirty="0"/>
              <a:t>두 가지 상태만 표시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2216817"/>
            <a:ext cx="4572013" cy="1491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7342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95288" y="2564904"/>
            <a:ext cx="8748712" cy="1052736"/>
          </a:xfrm>
        </p:spPr>
        <p:txBody>
          <a:bodyPr/>
          <a:lstStyle/>
          <a:p>
            <a:pPr algn="l"/>
            <a:r>
              <a:rPr lang="en-US" altLang="ko-KR" sz="2400" dirty="0" smtClean="0">
                <a:solidFill>
                  <a:srgbClr val="C00000"/>
                </a:solidFill>
              </a:rPr>
              <a:t>Section 3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프로그램의 실행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294967295"/>
          </p:nvPr>
        </p:nvSpPr>
        <p:spPr>
          <a:xfrm>
            <a:off x="395288" y="3717032"/>
            <a:ext cx="8748712" cy="2448818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프로그램이 컴퓨터 내부에서 어떻게 실행되는가</a:t>
            </a:r>
            <a:r>
              <a:rPr lang="en-US" altLang="ko-KR" dirty="0"/>
              <a:t>?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프로그램이 실행되기 위해서 어떻게 적재</a:t>
            </a:r>
            <a:r>
              <a:rPr lang="en-US" altLang="ko-KR" dirty="0"/>
              <a:t>(loading) </a:t>
            </a:r>
            <a:r>
              <a:rPr lang="ko-KR" altLang="en-US" dirty="0"/>
              <a:t>되는가</a:t>
            </a:r>
            <a:r>
              <a:rPr lang="en-US" altLang="ko-KR" dirty="0"/>
              <a:t>?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중앙처리장치의 기능은</a:t>
            </a:r>
            <a:r>
              <a:rPr lang="en-US" altLang="ko-KR" dirty="0"/>
              <a:t>?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중앙처리장치 내에서 프로그램이 어떻게 실행되는가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439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프로그램 실행을 위한 적재 순서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233517" y="1148138"/>
            <a:ext cx="8748972" cy="4968552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프로그램은 컴퓨터의 기억장치에 저장된다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컴퓨터에 저장된 프로그램이 실행되기 위해서는 적재</a:t>
            </a:r>
            <a:r>
              <a:rPr lang="en-US" altLang="ko-KR" dirty="0"/>
              <a:t>(loading) </a:t>
            </a:r>
            <a:r>
              <a:rPr lang="ko-KR" altLang="en-US" dirty="0"/>
              <a:t>과정을 거쳐 메모리에 적재된다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CPU</a:t>
            </a:r>
            <a:r>
              <a:rPr lang="ko-KR" altLang="en-US" dirty="0"/>
              <a:t>는 메모리에 적재된 프로그램을 실행한다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1" y="2924944"/>
            <a:ext cx="6696744" cy="300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4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 smtClean="0"/>
              <a:t>2. </a:t>
            </a:r>
            <a:r>
              <a:rPr lang="ko-KR" altLang="en-US" sz="2400" dirty="0" smtClean="0"/>
              <a:t>중앙처리장치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CPU:Central</a:t>
            </a:r>
            <a:r>
              <a:rPr lang="en-US" altLang="ko-KR" sz="1600" dirty="0" smtClean="0"/>
              <a:t> Processing Unit)</a:t>
            </a:r>
            <a:r>
              <a:rPr lang="ko-KR" altLang="en-US" sz="1600" dirty="0" smtClean="0"/>
              <a:t>의 구조와 기능</a:t>
            </a:r>
            <a:endParaRPr lang="ko-KR" altLang="en-US" sz="2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중앙처리장치</a:t>
            </a:r>
            <a:endParaRPr lang="en-US" altLang="ko-KR" dirty="0"/>
          </a:p>
          <a:p>
            <a:pPr lvl="1"/>
            <a:r>
              <a:rPr lang="ko-KR" altLang="en-US" dirty="0"/>
              <a:t>컴퓨터의 </a:t>
            </a:r>
            <a:r>
              <a:rPr lang="en-US" altLang="ko-KR" dirty="0"/>
              <a:t>5</a:t>
            </a:r>
            <a:r>
              <a:rPr lang="ko-KR" altLang="en-US" dirty="0"/>
              <a:t>대 기능 중에서 </a:t>
            </a:r>
            <a:r>
              <a:rPr lang="ko-KR" altLang="en-US" dirty="0" err="1"/>
              <a:t>제어기능과</a:t>
            </a:r>
            <a:r>
              <a:rPr lang="ko-KR" altLang="en-US" dirty="0"/>
              <a:t> </a:t>
            </a:r>
            <a:r>
              <a:rPr lang="ko-KR" altLang="en-US" dirty="0" err="1"/>
              <a:t>연산기능을</a:t>
            </a:r>
            <a:r>
              <a:rPr lang="ko-KR" altLang="en-US" dirty="0"/>
              <a:t> 합쳐 하나의 칩</a:t>
            </a:r>
            <a:r>
              <a:rPr lang="en-US" altLang="ko-KR" dirty="0"/>
              <a:t>(chip)</a:t>
            </a:r>
            <a:r>
              <a:rPr lang="ko-KR" altLang="en-US" dirty="0"/>
              <a:t>으로 만든 것을 </a:t>
            </a:r>
            <a:r>
              <a:rPr lang="en-US" altLang="ko-KR" dirty="0"/>
              <a:t>CPU </a:t>
            </a:r>
            <a:r>
              <a:rPr lang="ko-KR" altLang="en-US" dirty="0"/>
              <a:t>또는 마이크로 프로세서</a:t>
            </a:r>
            <a:r>
              <a:rPr lang="en-US" altLang="ko-KR" dirty="0"/>
              <a:t>(micro processor)</a:t>
            </a:r>
            <a:r>
              <a:rPr lang="ko-KR" altLang="en-US" dirty="0"/>
              <a:t>라고 함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1" y="2900186"/>
            <a:ext cx="4042085" cy="29158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3789040"/>
            <a:ext cx="3456384" cy="201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6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중앙처리장치의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구조와 기능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중앙처리장치는 레지스터</a:t>
            </a:r>
            <a:r>
              <a:rPr lang="en-US" altLang="ko-KR" dirty="0"/>
              <a:t>, </a:t>
            </a:r>
            <a:r>
              <a:rPr lang="ko-KR" altLang="en-US" dirty="0" err="1"/>
              <a:t>연산장치</a:t>
            </a:r>
            <a:r>
              <a:rPr lang="en-US" altLang="ko-KR" dirty="0"/>
              <a:t>, </a:t>
            </a:r>
            <a:r>
              <a:rPr lang="ko-KR" altLang="en-US" dirty="0"/>
              <a:t>제어장치로 구성</a:t>
            </a:r>
            <a:endParaRPr lang="en-US" altLang="ko-KR" dirty="0"/>
          </a:p>
          <a:p>
            <a:pPr lvl="1"/>
            <a:r>
              <a:rPr lang="ko-KR" altLang="en-US" dirty="0"/>
              <a:t>레지스터는 임시기억장소 주기억장치로부터 읽어온 데이터나 연산장치에서 계산된 결과를 일시적으로 </a:t>
            </a:r>
            <a:r>
              <a:rPr lang="ko-KR" altLang="en-US" dirty="0" smtClean="0"/>
              <a:t>저장하는데 사용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8634"/>
          <a:stretch/>
        </p:blipFill>
        <p:spPr>
          <a:xfrm>
            <a:off x="1997714" y="2492896"/>
            <a:ext cx="5148572" cy="394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8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중앙처리장치의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구조와 기능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중앙처리장치의 기능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연산기능</a:t>
            </a:r>
            <a:endParaRPr lang="ko-KR" altLang="en-US" dirty="0"/>
          </a:p>
          <a:p>
            <a:pPr lvl="2"/>
            <a:r>
              <a:rPr lang="ko-KR" altLang="en-US" dirty="0" err="1"/>
              <a:t>수치연산</a:t>
            </a:r>
            <a:r>
              <a:rPr lang="en-US" altLang="ko-KR" dirty="0"/>
              <a:t>(+,-,</a:t>
            </a:r>
            <a:r>
              <a:rPr lang="ko-KR" altLang="en-US" dirty="0"/>
              <a:t>*</a:t>
            </a:r>
            <a:r>
              <a:rPr lang="en-US" altLang="ko-KR" dirty="0"/>
              <a:t>,/), </a:t>
            </a:r>
            <a:r>
              <a:rPr lang="ko-KR" altLang="en-US" dirty="0" err="1"/>
              <a:t>논리연산</a:t>
            </a:r>
            <a:r>
              <a:rPr lang="en-US" altLang="ko-KR" dirty="0"/>
              <a:t>(AND, OR, NOT)</a:t>
            </a:r>
            <a:r>
              <a:rPr lang="ko-KR" altLang="en-US" dirty="0"/>
              <a:t>및 </a:t>
            </a:r>
            <a:r>
              <a:rPr lang="ko-KR" altLang="en-US" dirty="0" err="1"/>
              <a:t>자료변환</a:t>
            </a:r>
            <a:r>
              <a:rPr lang="ko-KR" altLang="en-US" dirty="0"/>
              <a:t> 연산</a:t>
            </a:r>
            <a:r>
              <a:rPr lang="en-US" altLang="ko-KR" dirty="0"/>
              <a:t>(SHIFT,ROTATE) </a:t>
            </a:r>
            <a:r>
              <a:rPr lang="ko-KR" altLang="en-US" dirty="0"/>
              <a:t>등을 수행</a:t>
            </a:r>
            <a:endParaRPr lang="en-US" altLang="ko-KR" dirty="0"/>
          </a:p>
          <a:p>
            <a:pPr lvl="2"/>
            <a:r>
              <a:rPr lang="en-US" altLang="ko-KR" dirty="0"/>
              <a:t>ALU(Arithmetic Logic Unit)</a:t>
            </a:r>
            <a:r>
              <a:rPr lang="ko-KR" altLang="en-US" dirty="0"/>
              <a:t>가 이 기능을 수행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기억기능</a:t>
            </a:r>
            <a:endParaRPr lang="ko-KR" altLang="en-US" dirty="0"/>
          </a:p>
          <a:p>
            <a:pPr lvl="2"/>
            <a:r>
              <a:rPr lang="ko-KR" altLang="en-US" dirty="0"/>
              <a:t>소 용량이면서 매우 빠른 기억장치</a:t>
            </a:r>
          </a:p>
          <a:p>
            <a:pPr lvl="2"/>
            <a:r>
              <a:rPr lang="ko-KR" altLang="en-US" dirty="0"/>
              <a:t>기억장치로 </a:t>
            </a:r>
            <a:r>
              <a:rPr lang="ko-KR" altLang="en-US" dirty="0" err="1"/>
              <a:t>부터</a:t>
            </a:r>
            <a:r>
              <a:rPr lang="ko-KR" altLang="en-US" dirty="0"/>
              <a:t> 연산을 위해 가져온 데이터나 </a:t>
            </a:r>
            <a:r>
              <a:rPr lang="ko-KR" altLang="en-US" dirty="0" err="1"/>
              <a:t>연산기능에</a:t>
            </a:r>
            <a:r>
              <a:rPr lang="ko-KR" altLang="en-US" dirty="0"/>
              <a:t> 의해 </a:t>
            </a:r>
            <a:r>
              <a:rPr lang="ko-KR" altLang="en-US" dirty="0" err="1"/>
              <a:t>연산된</a:t>
            </a:r>
            <a:r>
              <a:rPr lang="ko-KR" altLang="en-US" dirty="0"/>
              <a:t> 결과를 임시 저장하기 위해 사용하는 기억장치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992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중앙처리장치의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구조와 기능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중앙처리장치의 기능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전달기능</a:t>
            </a:r>
            <a:endParaRPr lang="ko-KR" altLang="en-US" dirty="0"/>
          </a:p>
          <a:p>
            <a:pPr lvl="2"/>
            <a:r>
              <a:rPr lang="ko-KR" altLang="en-US" dirty="0"/>
              <a:t>데이터를 처리하기 위해 주변장치로부터 데이터를 가져오거나 계산결과를 </a:t>
            </a:r>
            <a:r>
              <a:rPr lang="ko-KR" altLang="en-US" dirty="0" err="1"/>
              <a:t>주변장치에게</a:t>
            </a:r>
            <a:r>
              <a:rPr lang="ko-KR" altLang="en-US" dirty="0"/>
              <a:t> 전달하는 기능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제어기능</a:t>
            </a:r>
            <a:endParaRPr lang="ko-KR" altLang="en-US" dirty="0"/>
          </a:p>
          <a:p>
            <a:pPr lvl="2"/>
            <a:r>
              <a:rPr lang="ko-KR" altLang="en-US" dirty="0"/>
              <a:t>인간의 중추신경에 해당되는 부분으로서 데이터를 가져오고 연산하고 그 결과를 저장하는 모든 제어를 담당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633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프로그램의 실행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프로그램이 실행되기 위해서는</a:t>
            </a:r>
            <a:endParaRPr lang="en-US" altLang="ko-KR" dirty="0"/>
          </a:p>
          <a:p>
            <a:pPr lvl="1"/>
            <a:r>
              <a:rPr lang="ko-KR" altLang="en-US" dirty="0"/>
              <a:t>하드 디스크에 저장된 프로그램이 주기억장치</a:t>
            </a:r>
            <a:r>
              <a:rPr lang="en-US" altLang="ko-KR" dirty="0"/>
              <a:t>(Main memory)</a:t>
            </a:r>
            <a:r>
              <a:rPr lang="ko-KR" altLang="en-US" dirty="0"/>
              <a:t>에 적재 되고</a:t>
            </a:r>
            <a:endParaRPr lang="en-US" altLang="ko-KR" dirty="0"/>
          </a:p>
          <a:p>
            <a:pPr lvl="1"/>
            <a:r>
              <a:rPr lang="ko-KR" altLang="en-US" dirty="0"/>
              <a:t>적재된 </a:t>
            </a:r>
            <a:r>
              <a:rPr lang="ko-KR" altLang="en-US" dirty="0" err="1"/>
              <a:t>주기억</a:t>
            </a:r>
            <a:r>
              <a:rPr lang="ko-KR" altLang="en-US" dirty="0"/>
              <a:t> 장치의 주소를 중앙처리장치에 전달하면</a:t>
            </a:r>
            <a:endParaRPr lang="en-US" altLang="ko-KR" dirty="0"/>
          </a:p>
          <a:p>
            <a:pPr lvl="1"/>
            <a:r>
              <a:rPr lang="ko-KR" altLang="en-US" dirty="0"/>
              <a:t>중앙처리장치는 그 주소에 있는 데이터를 하나씩 가져다 처리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303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프로그램의 실행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프로그램</a:t>
            </a: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en-US" altLang="ko-KR" sz="2000" dirty="0"/>
              <a:t>A = 4</a:t>
            </a:r>
          </a:p>
          <a:p>
            <a:pPr>
              <a:buNone/>
            </a:pPr>
            <a:r>
              <a:rPr lang="en-US" altLang="ko-KR" sz="2000" dirty="0"/>
              <a:t>B = 8</a:t>
            </a:r>
          </a:p>
          <a:p>
            <a:pPr>
              <a:buNone/>
            </a:pPr>
            <a:r>
              <a:rPr lang="en-US" altLang="ko-KR" sz="2000" dirty="0"/>
              <a:t>C = A+B</a:t>
            </a:r>
          </a:p>
          <a:p>
            <a:pPr lvl="2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1196752"/>
            <a:ext cx="5832648" cy="521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8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257925"/>
            <a:ext cx="2057400" cy="365125"/>
          </a:xfrm>
        </p:spPr>
        <p:txBody>
          <a:bodyPr/>
          <a:lstStyle/>
          <a:p>
            <a:fld id="{B0207097-E0CB-492E-A837-D07438631955}" type="slidenum">
              <a:rPr lang="ko-KR" altLang="en-US" smtClean="0"/>
              <a:pPr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4585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1.  2</a:t>
            </a:r>
            <a:r>
              <a:rPr lang="ko-KR" altLang="en-US" dirty="0" smtClean="0"/>
              <a:t>진수의 </a:t>
            </a:r>
            <a:r>
              <a:rPr lang="ko-KR" altLang="en-US" dirty="0"/>
              <a:t>표현과</a:t>
            </a:r>
            <a:r>
              <a:rPr lang="en-US" altLang="ko-KR" dirty="0"/>
              <a:t> </a:t>
            </a:r>
            <a:r>
              <a:rPr lang="ko-KR" altLang="en-US" dirty="0"/>
              <a:t>저장단위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개의 비트로 표현할 수 있는 상태의 수는</a:t>
            </a:r>
            <a:r>
              <a:rPr lang="en-US" altLang="ko-KR" dirty="0"/>
              <a:t>?</a:t>
            </a:r>
          </a:p>
          <a:p>
            <a:pPr lvl="2"/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799164"/>
              </p:ext>
            </p:extLst>
          </p:nvPr>
        </p:nvGraphicFramePr>
        <p:xfrm>
          <a:off x="1524000" y="1857364"/>
          <a:ext cx="6096000" cy="36598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58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75000"/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8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75000"/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0001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8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75000"/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0010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8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75000"/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0011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12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1011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8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75000"/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0100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13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8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75000"/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0101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14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1101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58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75000"/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0110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15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519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75000"/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0111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16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75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1111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160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1.  2</a:t>
            </a:r>
            <a:r>
              <a:rPr lang="ko-KR" altLang="en-US" dirty="0" smtClean="0"/>
              <a:t>진수의 </a:t>
            </a:r>
            <a:r>
              <a:rPr lang="ko-KR" altLang="en-US" dirty="0"/>
              <a:t>표현과</a:t>
            </a:r>
            <a:r>
              <a:rPr lang="en-US" altLang="ko-KR" dirty="0"/>
              <a:t> </a:t>
            </a:r>
            <a:r>
              <a:rPr lang="ko-KR" altLang="en-US" dirty="0"/>
              <a:t>저장단위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컴퓨터에 저장할 수 있는 정보의 규모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804752"/>
            <a:ext cx="7669723" cy="3208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252" y="5188378"/>
            <a:ext cx="5772402" cy="80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37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 </a:t>
            </a:r>
            <a:r>
              <a:rPr lang="ko-KR" altLang="en-US" dirty="0" smtClean="0"/>
              <a:t>문자의 표현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컴퓨터에 문자를 저장하기 위해 표준화된 </a:t>
            </a:r>
            <a:r>
              <a:rPr lang="ko-KR" altLang="en-US" dirty="0" err="1"/>
              <a:t>코드체계를</a:t>
            </a:r>
            <a:r>
              <a:rPr lang="ko-KR" altLang="en-US" dirty="0"/>
              <a:t>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아스키</a:t>
            </a:r>
            <a:r>
              <a:rPr lang="en-US" altLang="ko-KR" dirty="0"/>
              <a:t>(ASCII) </a:t>
            </a:r>
            <a:r>
              <a:rPr lang="ko-KR" altLang="en-US" dirty="0"/>
              <a:t>코드</a:t>
            </a:r>
            <a:endParaRPr lang="en-US" altLang="ko-KR" dirty="0"/>
          </a:p>
          <a:p>
            <a:pPr lvl="2"/>
            <a:r>
              <a:rPr lang="en-US" altLang="ko-KR" dirty="0"/>
              <a:t>1967</a:t>
            </a:r>
            <a:r>
              <a:rPr lang="ko-KR" altLang="en-US" dirty="0"/>
              <a:t>년에</a:t>
            </a:r>
            <a:r>
              <a:rPr lang="en-US" altLang="ko-KR" dirty="0"/>
              <a:t> </a:t>
            </a:r>
            <a:r>
              <a:rPr lang="ko-KR" altLang="en-US" dirty="0"/>
              <a:t>표준으로</a:t>
            </a:r>
            <a:r>
              <a:rPr lang="en-US" altLang="ko-KR" dirty="0"/>
              <a:t> </a:t>
            </a:r>
            <a:r>
              <a:rPr lang="ko-KR" altLang="en-US" dirty="0"/>
              <a:t>제정된 </a:t>
            </a:r>
            <a:r>
              <a:rPr lang="en-US" altLang="ko-KR" dirty="0"/>
              <a:t>7</a:t>
            </a:r>
            <a:r>
              <a:rPr lang="ko-KR" altLang="en-US" dirty="0"/>
              <a:t>비트 </a:t>
            </a:r>
            <a:r>
              <a:rPr lang="ko-KR" altLang="en-US" dirty="0" err="1"/>
              <a:t>코드체계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유니코드</a:t>
            </a:r>
            <a:r>
              <a:rPr lang="en-US" altLang="ko-KR" dirty="0"/>
              <a:t>(Unicode)</a:t>
            </a:r>
          </a:p>
          <a:p>
            <a:pPr lvl="2"/>
            <a:r>
              <a:rPr lang="ko-KR" altLang="en-US" dirty="0"/>
              <a:t>아스키 코드는 </a:t>
            </a:r>
            <a:r>
              <a:rPr lang="en-US" altLang="ko-KR" dirty="0"/>
              <a:t>7</a:t>
            </a:r>
            <a:r>
              <a:rPr lang="ko-KR" altLang="en-US" dirty="0"/>
              <a:t>비트의 </a:t>
            </a:r>
            <a:r>
              <a:rPr lang="ko-KR" altLang="en-US" dirty="0" err="1"/>
              <a:t>표현한계</a:t>
            </a:r>
            <a:r>
              <a:rPr lang="ko-KR" altLang="en-US" dirty="0"/>
              <a:t> 때문에 세계의 다양한 문자를 표현할 수 없다</a:t>
            </a:r>
            <a:endParaRPr lang="en-US" altLang="ko-KR" dirty="0"/>
          </a:p>
          <a:p>
            <a:pPr lvl="2"/>
            <a:r>
              <a:rPr lang="ko-KR" altLang="en-US" dirty="0"/>
              <a:t>유니코드는 </a:t>
            </a:r>
            <a:r>
              <a:rPr lang="en-US" altLang="ko-KR" dirty="0"/>
              <a:t>16</a:t>
            </a:r>
            <a:r>
              <a:rPr lang="ko-KR" altLang="en-US" dirty="0"/>
              <a:t>비트를 사용하여 문자를 표현하기 때문에 </a:t>
            </a:r>
            <a:r>
              <a:rPr lang="en-US" altLang="ko-KR" dirty="0"/>
              <a:t>65,536</a:t>
            </a:r>
            <a:r>
              <a:rPr lang="ko-KR" altLang="en-US" dirty="0"/>
              <a:t>개의 문자를 표현할 수 있다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918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 </a:t>
            </a:r>
            <a:r>
              <a:rPr lang="ko-KR" altLang="en-US" dirty="0" smtClean="0"/>
              <a:t>문자의 표현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아스키</a:t>
            </a:r>
            <a:r>
              <a:rPr lang="en-US" altLang="ko-KR" dirty="0"/>
              <a:t>(ASCII) </a:t>
            </a:r>
            <a:r>
              <a:rPr lang="ko-KR" altLang="en-US" dirty="0"/>
              <a:t>코드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9316" y="1749735"/>
            <a:ext cx="6992052" cy="2615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54879" y="5000841"/>
            <a:ext cx="7300926" cy="907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472285" y="5929535"/>
            <a:ext cx="2666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“Korea”</a:t>
            </a:r>
            <a:r>
              <a:rPr lang="ko-KR" altLang="en-US" sz="1400" dirty="0" smtClean="0"/>
              <a:t>의 아스키코드 표현 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3935553" y="4429337"/>
            <a:ext cx="1739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아스키코드의 일부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0108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 </a:t>
            </a:r>
            <a:r>
              <a:rPr lang="ko-KR" altLang="en-US" dirty="0" smtClean="0"/>
              <a:t>문자의 표현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유니코드</a:t>
            </a:r>
            <a:r>
              <a:rPr lang="en-US" altLang="ko-KR" dirty="0"/>
              <a:t>(Unicode)</a:t>
            </a:r>
          </a:p>
          <a:p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480815" y="1719193"/>
            <a:ext cx="5879630" cy="2752059"/>
            <a:chOff x="1738765" y="1685053"/>
            <a:chExt cx="4558461" cy="2051724"/>
          </a:xfrm>
        </p:grpSpPr>
        <p:sp>
          <p:nvSpPr>
            <p:cNvPr id="7" name="TextBox 6"/>
            <p:cNvSpPr txBox="1"/>
            <p:nvPr/>
          </p:nvSpPr>
          <p:spPr>
            <a:xfrm>
              <a:off x="3237974" y="3429000"/>
              <a:ext cx="15600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유니코드의 일부 </a:t>
              </a:r>
              <a:endParaRPr lang="ko-KR" altLang="en-US" sz="1400" dirty="0"/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1738765" y="1685053"/>
              <a:ext cx="4558461" cy="1680088"/>
              <a:chOff x="1738765" y="1685053"/>
              <a:chExt cx="4558461" cy="1680088"/>
            </a:xfrm>
          </p:grpSpPr>
          <p:pic>
            <p:nvPicPr>
              <p:cNvPr id="4098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738765" y="1685053"/>
                <a:ext cx="2132474" cy="1652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4099" name="Picture 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489846" y="1688990"/>
                <a:ext cx="1807380" cy="16761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grpSp>
        <p:nvGrpSpPr>
          <p:cNvPr id="8" name="그룹 7"/>
          <p:cNvGrpSpPr/>
          <p:nvPr/>
        </p:nvGrpSpPr>
        <p:grpSpPr>
          <a:xfrm>
            <a:off x="1632185" y="4436909"/>
            <a:ext cx="5964151" cy="2022289"/>
            <a:chOff x="1571604" y="4214818"/>
            <a:chExt cx="5576889" cy="2022289"/>
          </a:xfrm>
        </p:grpSpPr>
        <p:sp>
          <p:nvSpPr>
            <p:cNvPr id="6" name="TextBox 5"/>
            <p:cNvSpPr txBox="1"/>
            <p:nvPr/>
          </p:nvSpPr>
          <p:spPr>
            <a:xfrm>
              <a:off x="3011762" y="5929330"/>
              <a:ext cx="26965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“</a:t>
              </a:r>
              <a:r>
                <a:rPr lang="ko-KR" altLang="en-US" sz="1400" dirty="0" smtClean="0"/>
                <a:t>대한민국</a:t>
              </a:r>
              <a:r>
                <a:rPr lang="en-US" altLang="ko-KR" sz="1400" dirty="0" smtClean="0"/>
                <a:t>”</a:t>
              </a:r>
              <a:r>
                <a:rPr lang="ko-KR" altLang="en-US" sz="1400" dirty="0" smtClean="0"/>
                <a:t>의 유니코드 표현 </a:t>
              </a:r>
              <a:endParaRPr lang="ko-KR" altLang="en-US" sz="1400" dirty="0"/>
            </a:p>
          </p:txBody>
        </p:sp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571604" y="4214818"/>
              <a:ext cx="5576889" cy="16422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7230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810</TotalTime>
  <Words>1413</Words>
  <Application>Microsoft Office PowerPoint</Application>
  <PresentationFormat>화면 슬라이드 쇼(4:3)</PresentationFormat>
  <Paragraphs>309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5" baseType="lpstr">
      <vt:lpstr>Arial Unicode MS</vt:lpstr>
      <vt:lpstr>HY견고딕</vt:lpstr>
      <vt:lpstr>맑은 고딕</vt:lpstr>
      <vt:lpstr>Arial</vt:lpstr>
      <vt:lpstr>Segoe UI Black</vt:lpstr>
      <vt:lpstr>Wingdings</vt:lpstr>
      <vt:lpstr>1_Office Theme</vt:lpstr>
      <vt:lpstr>CT와 SW의 이해 (컴퓨팅 사고력과 프로그래밍)</vt:lpstr>
      <vt:lpstr>Chap 3  데이터의 표현과 운영체제</vt:lpstr>
      <vt:lpstr>Section 1 데이터의 표현</vt:lpstr>
      <vt:lpstr>1.  2진수의 표현과 저장단위</vt:lpstr>
      <vt:lpstr>1.  2진수의 표현과 저장단위</vt:lpstr>
      <vt:lpstr>1.  2진수의 표현과 저장단위</vt:lpstr>
      <vt:lpstr>2.  문자의 표현</vt:lpstr>
      <vt:lpstr>2.  문자의 표현</vt:lpstr>
      <vt:lpstr>2.  문자의 표현</vt:lpstr>
      <vt:lpstr>3.  숫자의 표현</vt:lpstr>
      <vt:lpstr>3.  숫자의 표현</vt:lpstr>
      <vt:lpstr>3.  숫자의 표현</vt:lpstr>
      <vt:lpstr>3.  숫자의 표현</vt:lpstr>
      <vt:lpstr>3.  숫자의 표현</vt:lpstr>
      <vt:lpstr>3.  숫자의 표현</vt:lpstr>
      <vt:lpstr>3.  숫자의 표현</vt:lpstr>
      <vt:lpstr>3.  숫자의 표현</vt:lpstr>
      <vt:lpstr>3.  숫자의 표현</vt:lpstr>
      <vt:lpstr>3.  숫자의 표현</vt:lpstr>
      <vt:lpstr>3.  숫자의 표현</vt:lpstr>
      <vt:lpstr>3.  숫자의 표현</vt:lpstr>
      <vt:lpstr>3.  숫자의 표현</vt:lpstr>
      <vt:lpstr>3.  숫자의 표현</vt:lpstr>
      <vt:lpstr>3.  숫자의 표현</vt:lpstr>
      <vt:lpstr>3.  숫자의 표현</vt:lpstr>
      <vt:lpstr>3.  숫자의 표현</vt:lpstr>
      <vt:lpstr>3.  숫자의 표현</vt:lpstr>
      <vt:lpstr>3.  숫자의 표현</vt:lpstr>
      <vt:lpstr>4. 멀티미디어 정보의 표현</vt:lpstr>
      <vt:lpstr>Section 2 운영체제와 소프트웨어</vt:lpstr>
      <vt:lpstr>1. 운영체제(OS:Operating System)</vt:lpstr>
      <vt:lpstr>1. 운영체제(OS:Operating System)</vt:lpstr>
      <vt:lpstr>2. 운영체제의 종류</vt:lpstr>
      <vt:lpstr>2. 운영체제의 종류</vt:lpstr>
      <vt:lpstr>2. 운영체제의 종류</vt:lpstr>
      <vt:lpstr>2. 운영체제의 종류</vt:lpstr>
      <vt:lpstr>2. 운영체제의 종류</vt:lpstr>
      <vt:lpstr>2. 운영체제의 종류</vt:lpstr>
      <vt:lpstr>3. 운영체제와 소프트웨어 실행</vt:lpstr>
      <vt:lpstr>Section 3 프로그램의 실행</vt:lpstr>
      <vt:lpstr>1. 프로그램 실행을 위한 적재 순서</vt:lpstr>
      <vt:lpstr>2. 중앙처리장치(CPU:Central Processing Unit)의 구조와 기능</vt:lpstr>
      <vt:lpstr>2. 중앙처리장치의 구조와 기능</vt:lpstr>
      <vt:lpstr>2. 중앙처리장치의 구조와 기능</vt:lpstr>
      <vt:lpstr>2. 중앙처리장치의 구조와 기능</vt:lpstr>
      <vt:lpstr>3. 프로그램의 실행</vt:lpstr>
      <vt:lpstr>3. 프로그램의 실행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Moon JK</cp:lastModifiedBy>
  <cp:revision>53</cp:revision>
  <dcterms:created xsi:type="dcterms:W3CDTF">2014-04-01T16:35:38Z</dcterms:created>
  <dcterms:modified xsi:type="dcterms:W3CDTF">2019-02-24T06:05:50Z</dcterms:modified>
</cp:coreProperties>
</file>